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  <p:sldMasterId id="2147483792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61" r:id="rId7"/>
    <p:sldId id="297" r:id="rId8"/>
    <p:sldId id="299" r:id="rId9"/>
    <p:sldId id="296" r:id="rId10"/>
    <p:sldId id="262" r:id="rId11"/>
    <p:sldId id="263" r:id="rId12"/>
    <p:sldId id="264" r:id="rId13"/>
    <p:sldId id="265" r:id="rId14"/>
    <p:sldId id="266" r:id="rId15"/>
    <p:sldId id="267" r:id="rId16"/>
    <p:sldId id="300" r:id="rId17"/>
    <p:sldId id="268" r:id="rId18"/>
    <p:sldId id="269" r:id="rId19"/>
    <p:sldId id="270" r:id="rId20"/>
    <p:sldId id="272" r:id="rId21"/>
    <p:sldId id="301" r:id="rId22"/>
    <p:sldId id="302" r:id="rId23"/>
    <p:sldId id="303" r:id="rId24"/>
    <p:sldId id="275" r:id="rId25"/>
    <p:sldId id="276" r:id="rId26"/>
    <p:sldId id="304" r:id="rId27"/>
    <p:sldId id="279" r:id="rId28"/>
    <p:sldId id="305" r:id="rId29"/>
    <p:sldId id="307" r:id="rId30"/>
    <p:sldId id="306" r:id="rId31"/>
    <p:sldId id="280" r:id="rId32"/>
    <p:sldId id="281" r:id="rId33"/>
    <p:sldId id="282" r:id="rId34"/>
    <p:sldId id="283" r:id="rId35"/>
    <p:sldId id="285" r:id="rId36"/>
    <p:sldId id="286" r:id="rId37"/>
    <p:sldId id="287" r:id="rId38"/>
    <p:sldId id="288" r:id="rId39"/>
    <p:sldId id="284" r:id="rId40"/>
    <p:sldId id="291" r:id="rId41"/>
    <p:sldId id="292" r:id="rId42"/>
    <p:sldId id="295" r:id="rId43"/>
    <p:sldId id="293" r:id="rId44"/>
  </p:sldIdLst>
  <p:sldSz cx="18288000" cy="10287000"/>
  <p:notesSz cx="6858000" cy="9144000"/>
  <p:embeddedFontLst>
    <p:embeddedFont>
      <p:font typeface="Anton" pitchFamily="2" charset="0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ambria Math" panose="02040503050406030204" pitchFamily="18" charset="0"/>
      <p:regular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Give You Glory" panose="020B0604020202020204" charset="0"/>
      <p:regular r:id="rId58"/>
    </p:embeddedFont>
    <p:embeddedFont>
      <p:font typeface="Inter 1" panose="020B0604020202020204" charset="0"/>
      <p:regular r:id="rId59"/>
    </p:embeddedFont>
    <p:embeddedFont>
      <p:font typeface="Inter 1 Bold" panose="020B0604020202020204" charset="0"/>
      <p:regular r:id="rId60"/>
    </p:embeddedFont>
    <p:embeddedFont>
      <p:font typeface="Inter 1 Medium" panose="020B0604020202020204" charset="0"/>
      <p:regular r:id="rId61"/>
    </p:embeddedFont>
    <p:embeddedFont>
      <p:font typeface="Inter 2" panose="020B0604020202020204" charset="0"/>
      <p:regular r:id="rId62"/>
    </p:embeddedFont>
    <p:embeddedFont>
      <p:font typeface="Inter 2 Bold" panose="020B0604020202020204" charset="0"/>
      <p:regular r:id="rId63"/>
    </p:embeddedFont>
    <p:embeddedFont>
      <p:font typeface="Open Sans" panose="020B0606030504020204" pitchFamily="34" charset="0"/>
      <p:regular r:id="rId64"/>
      <p:bold r:id="rId65"/>
      <p:italic r:id="rId66"/>
      <p:boldItalic r:id="rId67"/>
    </p:embeddedFont>
    <p:embeddedFont>
      <p:font typeface="Open Sans Bold" panose="020B0806030504020204" charset="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ieb" initials="T" lastIdx="1" clrIdx="0">
    <p:extLst>
      <p:ext uri="{19B8F6BF-5375-455C-9EA6-DF929625EA0E}">
        <p15:presenceInfo xmlns:p15="http://schemas.microsoft.com/office/powerpoint/2012/main" userId="Taie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ECE7AC"/>
    <a:srgbClr val="CCCCFF"/>
    <a:srgbClr val="675DA1"/>
    <a:srgbClr val="B549A0"/>
    <a:srgbClr val="CE7932"/>
    <a:srgbClr val="4943BB"/>
    <a:srgbClr val="8B4BB3"/>
    <a:srgbClr val="DB23DB"/>
    <a:srgbClr val="D25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17T09:52:59.059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64F00-45F7-42DE-B8F6-7C4BCBA79541}" type="datetimeFigureOut">
              <a:rPr lang="fr-FR" smtClean="0"/>
              <a:t>17/12/2025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A1AC9-922F-45A9-A825-479695821E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8155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32 problem instances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“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Multiobjective Sustainable Truck scheduling in a rail road physical internet cross docking hub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” [3] where each file represents an instance problem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A1AC9-922F-45A9-A825-479695821E6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42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32 problem instances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“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Multiobjective Sustainable Truck scheduling in a rail road physical internet cross docking hub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” [3] where each file represents an instance problem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A1AC9-922F-45A9-A825-479695821E63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93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3F637-C3CB-EED1-60AA-54A6EA3BE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5B053-CCD6-F25E-CA12-CF8067D60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16B17-FF4C-68A7-D21C-BF2822AA0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1DB1-7656-469D-9E43-3990D358B1F5}" type="datetime1">
              <a:rPr lang="en-US" smtClean="0"/>
              <a:t>12/17/2025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2416A-25CD-D660-6146-6C531A07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FC417-4ADA-863F-96F7-980C61A4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361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ED97-6C20-5CF9-CE72-808B881D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69DD7-939B-563C-720E-3C092E705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3AC1F-63FF-F8EE-C54A-F4EA40089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7AC2-C6DA-4E48-B0D2-C6EC9431DFBF}" type="datetime1">
              <a:rPr lang="en-US" smtClean="0"/>
              <a:t>12/17/2025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CDA33-3A96-53AA-44DA-36B0BF8C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199AD-31AE-C482-689B-03B4E18B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249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25D47-BB95-A4DD-7A90-DE81888599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22D78-43FF-D435-BE0B-E602C2ECE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D0FCA-4A72-DF46-A632-12C6FAD0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D33-E35D-47A4-8B00-7D5E1B30E46C}" type="datetime1">
              <a:rPr lang="en-US" smtClean="0"/>
              <a:t>12/17/2025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6328A-F3F8-B5D9-90B2-94074BE5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3E5C8-D1C0-59BE-1F69-8C2CF493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542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01200"/>
            <a:ext cx="18288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" y="9501474"/>
            <a:ext cx="18288000" cy="99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138428"/>
            <a:ext cx="15087600" cy="53492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000" spc="-7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077" y="6683432"/>
            <a:ext cx="15087600" cy="1714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 algn="ctr">
              <a:buNone/>
              <a:defRPr sz="36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6A0A2-8ADA-4F93-8B33-9B1CD1AA050C}" type="datetime1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365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512C-5399-4EBF-B472-E3B05785A346}" type="datetime1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27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138428"/>
            <a:ext cx="15087600" cy="534924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6679692"/>
            <a:ext cx="15087600" cy="1714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CE2F-2296-41C9-B407-D1B8A20B23DF}" type="datetime1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476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2768602"/>
            <a:ext cx="7406640" cy="60350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6880" y="2768603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91C7B-22F2-4FA6-9D64-ED31781F3EB1}" type="datetime1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17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3873503"/>
            <a:ext cx="7406640" cy="4930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688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3873501"/>
            <a:ext cx="7406640" cy="4930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686ED-D4DD-4931-BB5C-9B9BABDC2847}" type="datetime1">
              <a:rPr lang="en-US" smtClean="0"/>
              <a:t>12/17/2025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50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881B9-4A29-47F9-AE03-FF2E169D3364}" type="datetime1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82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6393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200" y="9551566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200" y="9701212"/>
            <a:ext cx="1537074" cy="547688"/>
          </a:xfrm>
        </p:spPr>
        <p:txBody>
          <a:bodyPr/>
          <a:lstStyle/>
          <a:p>
            <a:fld id="{25E4E3C9-DA59-4C12-8C4B-F7716BF71E37}" type="datetime1">
              <a:rPr lang="en-US" smtClean="0"/>
              <a:t>12/17/2025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Cross dock optimization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1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76187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60107" y="0"/>
            <a:ext cx="96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1538"/>
            <a:ext cx="4800600" cy="3429000"/>
          </a:xfrm>
        </p:spPr>
        <p:txBody>
          <a:bodyPr anchor="b">
            <a:norm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097280"/>
            <a:ext cx="9738360" cy="7886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389120"/>
            <a:ext cx="4800600" cy="506868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268" y="9689678"/>
            <a:ext cx="3927765" cy="547688"/>
          </a:xfrm>
        </p:spPr>
        <p:txBody>
          <a:bodyPr/>
          <a:lstStyle>
            <a:lvl1pPr algn="l">
              <a:defRPr/>
            </a:lvl1pPr>
          </a:lstStyle>
          <a:p>
            <a:fld id="{11259432-50D0-4B7F-AB64-16B24A3C8E83}" type="datetime1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0900" y="9689678"/>
            <a:ext cx="6972300" cy="54768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Cross dock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9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F06A-8D1A-69B8-D400-B96DA87B2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AB774-9C83-BEA6-6902-4CB2A40B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49268-0999-B494-D753-C9BF4DEE5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B8F87-4946-4C5C-BF62-3C7AFD15333C}" type="datetime1">
              <a:rPr lang="en-US" smtClean="0"/>
              <a:t>12/17/2025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7AC89-D930-ED43-C3DE-9FE7560CC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8A228-5920-6B12-700A-220B42B1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8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29500"/>
            <a:ext cx="18283238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737261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1" y="7612380"/>
            <a:ext cx="15170468" cy="1234440"/>
          </a:xfrm>
        </p:spPr>
        <p:txBody>
          <a:bodyPr tIns="0" bIns="0" anchor="b">
            <a:no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" y="0"/>
            <a:ext cx="18287978" cy="7372614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8860536"/>
            <a:ext cx="15169896" cy="89154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C699-7792-4D83-9315-E312E4BBEBEF}" type="datetime1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37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AB986-F8EE-4BEE-9109-308FBFA372F1}" type="datetime1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00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618453"/>
            <a:ext cx="3943350" cy="86398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618453"/>
            <a:ext cx="11601450" cy="863984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D4FD-4C6F-4982-988B-4122D3206E20}" type="datetime1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28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42A2A-46F0-0FDD-C918-C6EF3FEE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5BFFF-20F2-D978-8F7B-134E732AF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5D966-B1B4-D569-4D57-E5A08F118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FC57-13D4-4FEE-894C-F05DFA7EDAB5}" type="datetime1">
              <a:rPr lang="en-US" smtClean="0"/>
              <a:t>12/17/2025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72436-EE0C-49AE-AE4E-2194C76AB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37AE7-879E-C33A-0EFC-C4937843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947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0EF77-997E-991A-5EEB-55F489E6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6441B-0C49-D306-77BF-3FC6B9666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A67EB-3E8B-090C-F80A-73D1569C4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67A7D-F3B2-7856-6FE6-E6F2B5630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6679-C90F-4091-ACDB-724632011CA1}" type="datetime1">
              <a:rPr lang="en-US" smtClean="0"/>
              <a:t>12/17/2025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F1952-23C1-B740-739D-63B952DA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93C54-D28A-009F-9409-9BDFF2D3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731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B575-22FC-CBEB-F1DC-425365E78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25DB7-AEC8-2B71-EB60-7BE159FC4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657A8-A626-9101-CB50-E831E8172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4CA8B7-BF8B-7A15-A3BC-FE91100225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26392-6478-C820-6BE6-51264DBFC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77DB2D-A70B-B540-11E1-D1FF2C9C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0B28-5199-4E2F-9772-334D6B71B77B}" type="datetime1">
              <a:rPr lang="en-US" smtClean="0"/>
              <a:t>12/17/2025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011876-DCE0-D880-0091-E921D4612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6B4093-A552-5EDC-6370-923FC6BF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280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4780-6858-5644-1B2D-DAB4BCB6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131D7-A637-AED0-AAAF-ADB014AD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0305-CA56-456D-8DA4-389657208C1C}" type="datetime1">
              <a:rPr lang="en-US" smtClean="0"/>
              <a:t>12/17/2025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74C53-FC74-9D23-7E01-7FEDB0CB5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B8AB7-4709-9A55-2427-DB5EFA47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4879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62C7F9-1816-E686-CD87-D5513E2A9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1C90-909E-448B-B560-25E0F1AAA305}" type="datetime1">
              <a:rPr lang="en-US" smtClean="0"/>
              <a:t>12/17/2025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44A0B8-8116-07BC-5E81-813609A6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8A910-59BC-5C4E-A56D-6FA9C660A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742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BD1F-6AE3-A723-2448-F564892E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09E2B-C288-65E5-4BB8-8AB25E387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7D766-793E-26F3-6899-792166665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7394A-0564-93F7-79CD-3527B95D3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3275B-D828-40A6-A477-D0A135204F23}" type="datetime1">
              <a:rPr lang="en-US" smtClean="0"/>
              <a:t>12/17/2025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39C51-9BD8-1C5B-B081-A289125AD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8B5FA-7B84-340F-027B-C7B081C9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11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8F6A-4D32-180E-B188-84F84F0B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5579DA-81D9-6C0F-0702-F8FBCF081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94CD1-137C-A3EA-AB52-C7A01B047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3EE27-EEAB-2491-269A-95C08B718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A7F6-3C5C-48B0-9E31-1507A67BB8AE}" type="datetime1">
              <a:rPr lang="en-US" smtClean="0"/>
              <a:t>12/17/2025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32224-19AE-8EFC-396E-6CB425892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A953C-5C46-A903-5416-4A6657B0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6996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D5F7F-72F5-2948-77EB-E2A03C85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A7B41-EB35-42D5-59A4-8E2C58E69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A82F2-5C66-69BC-719C-ADFE87190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2FC17C-A7F4-41E4-827F-35D10F844337}" type="datetime1">
              <a:rPr lang="en-US" smtClean="0"/>
              <a:t>12/17/2025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9CBAC-3BF4-604B-79EA-E5D6C3B65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5329A-0D86-3614-875A-4CDE91482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4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8601"/>
            <a:ext cx="15087600" cy="60350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9689678"/>
            <a:ext cx="370840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rgbClr val="FFFFFF"/>
                </a:solidFill>
              </a:defRPr>
            </a:lvl1pPr>
          </a:lstStyle>
          <a:p>
            <a:fld id="{542FC17C-A7F4-41E4-827F-35D10F844337}" type="datetime1">
              <a:rPr lang="en-US" smtClean="0"/>
              <a:t>12/17/2025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9278" y="9689678"/>
            <a:ext cx="72342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0688" y="9689678"/>
            <a:ext cx="196803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rgbClr val="FFFFFF"/>
                </a:solidFill>
              </a:defRPr>
            </a:lvl1pPr>
          </a:lstStyle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0298" y="2606768"/>
            <a:ext cx="149504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463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dt="0"/>
  <p:txStyles>
    <p:titleStyle>
      <a:lvl1pPr algn="l" defTabSz="1371600" rtl="0" eaLnBrk="1" latinLnBrk="0" hangingPunct="1">
        <a:lnSpc>
          <a:spcPct val="85000"/>
        </a:lnSpc>
        <a:spcBef>
          <a:spcPct val="0"/>
        </a:spcBef>
        <a:buNone/>
        <a:defRPr sz="7200" kern="1200" spc="-7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607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039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471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9903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sv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3592362_Multi-Objective_Sustainable_Truck_Scheduling_in_a_Rail-Road_Physical_Internet_Cross-Docking_Hub_Considering_Energy_Consump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comments" Target="../comments/comment1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3592362_Multi-Objective_Sustainable_Truck_Scheduling_in_a_Rail-Road_Physical_Internet_Cross-Docking_Hub_Considering_Energy_Consump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www.hpe.com/emea_europe/en/hpe-proliant-dl385-gen11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9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265752" y="6362724"/>
            <a:ext cx="6044497" cy="5473017"/>
          </a:xfrm>
          <a:custGeom>
            <a:avLst/>
            <a:gdLst/>
            <a:ahLst/>
            <a:cxnLst/>
            <a:rect l="l" t="t" r="r" b="b"/>
            <a:pathLst>
              <a:path w="6044497" h="5473017">
                <a:moveTo>
                  <a:pt x="6044496" y="0"/>
                </a:moveTo>
                <a:lnTo>
                  <a:pt x="0" y="0"/>
                </a:lnTo>
                <a:lnTo>
                  <a:pt x="0" y="5473017"/>
                </a:lnTo>
                <a:lnTo>
                  <a:pt x="6044496" y="5473017"/>
                </a:lnTo>
                <a:lnTo>
                  <a:pt x="60444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TextBox 4"/>
          <p:cNvSpPr txBox="1"/>
          <p:nvPr/>
        </p:nvSpPr>
        <p:spPr>
          <a:xfrm>
            <a:off x="10985250" y="9051607"/>
            <a:ext cx="533830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GB" sz="2100" noProof="0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Experimental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0600" y="3619500"/>
            <a:ext cx="9193265" cy="127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GB" sz="37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COST OPTIMIZATION IN PI CROSS-DOCK NETWORKS USING GENETIC ALGORITHMS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0600" y="5524500"/>
            <a:ext cx="693430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Master 2 Réseaux et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système</a:t>
            </a: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autonomes</a:t>
            </a: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,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paris</a:t>
            </a: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cité</a:t>
            </a:r>
            <a:endParaRPr lang="en-GB" sz="2099" b="1" noProof="0" dirty="0">
              <a:solidFill>
                <a:srgbClr val="000000"/>
              </a:solidFill>
              <a:latin typeface="Inter 1 Bold"/>
              <a:ea typeface="Inter 1 Bold"/>
              <a:cs typeface="Inter 1 Bold"/>
              <a:sym typeface="Inter 1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6134100"/>
            <a:ext cx="377327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21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Presented by Zineb Taieb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6800" y="6972300"/>
            <a:ext cx="3773270" cy="145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Supervisors: </a:t>
            </a:r>
          </a:p>
          <a:p>
            <a:pPr algn="l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 Hassine </a:t>
            </a:r>
            <a:r>
              <a:rPr lang="en-GB" sz="2100" noProof="0" dirty="0" err="1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Moungla</a:t>
            </a:r>
            <a:endParaRPr lang="en-GB" sz="2100" noProof="0" dirty="0">
              <a:solidFill>
                <a:srgbClr val="000000"/>
              </a:solidFill>
              <a:latin typeface="Inter 1"/>
              <a:ea typeface="Inter 1"/>
              <a:cs typeface="Inter 1"/>
              <a:sym typeface="Inter 1"/>
            </a:endParaRPr>
          </a:p>
          <a:p>
            <a:pPr algn="l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Mme </a:t>
            </a:r>
            <a:r>
              <a:rPr lang="en-GB" sz="2100" noProof="0" dirty="0" err="1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Essghaier</a:t>
            </a: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 Fatma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 Allaoui Hamid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06000" y="3162300"/>
            <a:ext cx="7879236" cy="5866196"/>
            <a:chOff x="0" y="0"/>
            <a:chExt cx="950469" cy="7076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0469" cy="707637"/>
            </a:xfrm>
            <a:custGeom>
              <a:avLst/>
              <a:gdLst/>
              <a:ahLst/>
              <a:cxnLst/>
              <a:rect l="l" t="t" r="r" b="b"/>
              <a:pathLst>
                <a:path w="950469" h="707637">
                  <a:moveTo>
                    <a:pt x="58954" y="0"/>
                  </a:moveTo>
                  <a:lnTo>
                    <a:pt x="891514" y="0"/>
                  </a:lnTo>
                  <a:cubicBezTo>
                    <a:pt x="924074" y="0"/>
                    <a:pt x="950469" y="26395"/>
                    <a:pt x="950469" y="58954"/>
                  </a:cubicBezTo>
                  <a:lnTo>
                    <a:pt x="950469" y="648682"/>
                  </a:lnTo>
                  <a:cubicBezTo>
                    <a:pt x="950469" y="664318"/>
                    <a:pt x="944257" y="679313"/>
                    <a:pt x="933201" y="690369"/>
                  </a:cubicBezTo>
                  <a:cubicBezTo>
                    <a:pt x="922145" y="701425"/>
                    <a:pt x="907150" y="707637"/>
                    <a:pt x="891514" y="707637"/>
                  </a:cubicBezTo>
                  <a:lnTo>
                    <a:pt x="58954" y="707637"/>
                  </a:lnTo>
                  <a:cubicBezTo>
                    <a:pt x="43319" y="707637"/>
                    <a:pt x="28323" y="701425"/>
                    <a:pt x="17267" y="690369"/>
                  </a:cubicBezTo>
                  <a:cubicBezTo>
                    <a:pt x="6211" y="679313"/>
                    <a:pt x="0" y="664318"/>
                    <a:pt x="0" y="648682"/>
                  </a:cubicBezTo>
                  <a:lnTo>
                    <a:pt x="0" y="58954"/>
                  </a:lnTo>
                  <a:cubicBezTo>
                    <a:pt x="0" y="43319"/>
                    <a:pt x="6211" y="28323"/>
                    <a:pt x="17267" y="17267"/>
                  </a:cubicBezTo>
                  <a:cubicBezTo>
                    <a:pt x="28323" y="6211"/>
                    <a:pt x="43319" y="0"/>
                    <a:pt x="58954" y="0"/>
                  </a:cubicBezTo>
                  <a:close/>
                </a:path>
              </a:pathLst>
            </a:custGeom>
            <a:blipFill>
              <a:blip r:embed="rId4"/>
              <a:stretch>
                <a:fillRect l="-5838" r="-5838"/>
              </a:stretch>
            </a:blipFill>
          </p:spPr>
          <p:txBody>
            <a:bodyPr/>
            <a:lstStyle/>
            <a:p>
              <a:endParaRPr lang="en-GB" noProof="0" dirty="0"/>
            </a:p>
          </p:txBody>
        </p: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494556-7F89-208E-CF0D-1733C047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C09D70-F628-7744-576C-3FDA86920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</a:t>
            </a:fld>
            <a:endParaRPr lang="en-GB" noProof="0" dirty="0"/>
          </a:p>
        </p:txBody>
      </p:sp>
      <p:pic>
        <p:nvPicPr>
          <p:cNvPr id="14" name="Picture 13" descr="A close-up of a sign&#10;&#10;AI-generated content may be incorrect.">
            <a:extLst>
              <a:ext uri="{FF2B5EF4-FFF2-40B4-BE49-F238E27FC236}">
                <a16:creationId xmlns:a16="http://schemas.microsoft.com/office/drawing/2014/main" id="{D17A16B4-3AF3-4E0B-5A9A-44004B6B1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"/>
            <a:ext cx="5867400" cy="1847144"/>
          </a:xfrm>
          <a:prstGeom prst="rect">
            <a:avLst/>
          </a:prstGeom>
        </p:spPr>
      </p:pic>
      <p:pic>
        <p:nvPicPr>
          <p:cNvPr id="16" name="Picture 15" descr="A blue oval with a black background&#10;&#10;AI-generated content may be incorrect.">
            <a:extLst>
              <a:ext uri="{FF2B5EF4-FFF2-40B4-BE49-F238E27FC236}">
                <a16:creationId xmlns:a16="http://schemas.microsoft.com/office/drawing/2014/main" id="{AD406051-8656-D8D4-C2CE-245B676B9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2058"/>
            <a:ext cx="2476500" cy="2476500"/>
          </a:xfrm>
          <a:prstGeom prst="rect">
            <a:avLst/>
          </a:prstGeom>
        </p:spPr>
      </p:pic>
      <p:pic>
        <p:nvPicPr>
          <p:cNvPr id="18" name="Picture 17" descr="A logo with blue and orange letters&#10;&#10;AI-generated content may be incorrect.">
            <a:extLst>
              <a:ext uri="{FF2B5EF4-FFF2-40B4-BE49-F238E27FC236}">
                <a16:creationId xmlns:a16="http://schemas.microsoft.com/office/drawing/2014/main" id="{647000EB-E61B-00BC-588B-4E739C8701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0"/>
            <a:ext cx="3169920" cy="264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020036" y="2060628"/>
            <a:ext cx="8315155" cy="8051181"/>
          </a:xfrm>
          <a:custGeom>
            <a:avLst/>
            <a:gdLst/>
            <a:ahLst/>
            <a:cxnLst/>
            <a:rect l="l" t="t" r="r" b="b"/>
            <a:pathLst>
              <a:path w="8315155" h="8051181">
                <a:moveTo>
                  <a:pt x="0" y="0"/>
                </a:moveTo>
                <a:lnTo>
                  <a:pt x="8315154" y="0"/>
                </a:lnTo>
                <a:lnTo>
                  <a:pt x="8315154" y="8051181"/>
                </a:lnTo>
                <a:lnTo>
                  <a:pt x="0" y="8051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5FFB4-A304-D2A1-6ECF-022EF399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3A16F-CE47-5D82-8D06-7737A967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10</a:t>
            </a:fld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DFF399-B43C-1B29-C1D1-2B093E755EAF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90365-3484-D5C1-601C-14D7E2DE7F6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ABF901A5-9FFA-AADE-AD9F-CF0C7E706CE8}"/>
              </a:ext>
            </a:extLst>
          </p:cNvPr>
          <p:cNvSpPr txBox="1"/>
          <p:nvPr/>
        </p:nvSpPr>
        <p:spPr>
          <a:xfrm>
            <a:off x="3962400" y="190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operators 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E4954EC5-128A-4053-C9FC-9CE8BB069AE7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28F7D44C-9791-05F6-9D1D-6A9B2263915B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FD76AD4E-C9B3-7FB5-D1C7-39F761D74FB4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Genetic algorithm cycle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2CFF78C0-1DB8-04D8-E45C-A6069EE4DA60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Chromosome design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B59CE95C-BF28-5854-F540-C92217B7D58B}"/>
              </a:ext>
            </a:extLst>
          </p:cNvPr>
          <p:cNvSpPr txBox="1"/>
          <p:nvPr/>
        </p:nvSpPr>
        <p:spPr>
          <a:xfrm>
            <a:off x="2286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Genetic Algorithm (GA)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3EBDE1C2-3E56-CB35-341E-61105E46BB7B}"/>
              </a:ext>
            </a:extLst>
          </p:cNvPr>
          <p:cNvSpPr txBox="1"/>
          <p:nvPr/>
        </p:nvSpPr>
        <p:spPr>
          <a:xfrm>
            <a:off x="228600" y="190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Motivation and context)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022669" y="1089394"/>
            <a:ext cx="4265331" cy="56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CHROMOSOME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05000" y="2171700"/>
            <a:ext cx="14859000" cy="421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79" lvl="1" algn="just">
              <a:lnSpc>
                <a:spcPts val="3359"/>
              </a:lnSpc>
              <a:spcBef>
                <a:spcPct val="0"/>
              </a:spcBef>
            </a:pPr>
            <a:r>
              <a:rPr lang="en-GB" sz="2800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A  </a:t>
            </a:r>
            <a:r>
              <a:rPr lang="en-GB" sz="2800" b="1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chromosome</a:t>
            </a:r>
            <a:r>
              <a:rPr lang="en-GB" sz="2800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 represents a </a:t>
            </a:r>
            <a:r>
              <a:rPr lang="en-GB" sz="2800" b="1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solution</a:t>
            </a:r>
            <a:r>
              <a:rPr lang="en-GB" sz="2800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, each block represents a truck and its assignments.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994FAA-D270-DCD1-125B-876BEA7BD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317051-9792-5934-2796-E5907268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11</a:t>
            </a:fld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819B41-DAD4-AF74-8869-3B6BECED9F46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E1D015-C270-2C32-FE4E-3057D6876C10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59DFEA6B-03F1-D0F2-0B0C-539619821DEC}"/>
              </a:ext>
            </a:extLst>
          </p:cNvPr>
          <p:cNvSpPr txBox="1"/>
          <p:nvPr/>
        </p:nvSpPr>
        <p:spPr>
          <a:xfrm>
            <a:off x="3962400" y="190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operators 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93B94842-4253-4D49-CCAB-D3C6D7E08420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4616B9F-E55B-B90B-4807-FAAFC25485BD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26DB52-BEA4-2BFC-75DA-84E367000C55}"/>
              </a:ext>
            </a:extLst>
          </p:cNvPr>
          <p:cNvSpPr txBox="1"/>
          <p:nvPr/>
        </p:nvSpPr>
        <p:spPr>
          <a:xfrm>
            <a:off x="12420600" y="233252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Genetic algorithm cycle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28C9609B-4113-A589-80A8-6E4AB1CFBADA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Chromosome design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AEA0E950-3303-167F-8166-D42116CC1E34}"/>
              </a:ext>
            </a:extLst>
          </p:cNvPr>
          <p:cNvSpPr txBox="1"/>
          <p:nvPr/>
        </p:nvSpPr>
        <p:spPr>
          <a:xfrm>
            <a:off x="2286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Genetic Algorithm (GA)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4AA1793E-8766-2D59-3E08-130D0D591FCA}"/>
              </a:ext>
            </a:extLst>
          </p:cNvPr>
          <p:cNvSpPr txBox="1"/>
          <p:nvPr/>
        </p:nvSpPr>
        <p:spPr>
          <a:xfrm>
            <a:off x="228600" y="190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Motivation and context)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5873C1-F51F-354E-A082-59052E55D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330852"/>
              </p:ext>
            </p:extLst>
          </p:nvPr>
        </p:nvGraphicFramePr>
        <p:xfrm>
          <a:off x="1752600" y="3619500"/>
          <a:ext cx="14706608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508953920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424186943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147370972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46032827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37848921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743170455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1276694253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3658271055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441604668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253978961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3552324999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4249075484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91356338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329036054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75790368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81545077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[ 4 ]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 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[ 1,2]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29345"/>
                  </a:ext>
                </a:extLst>
              </a:tr>
            </a:tbl>
          </a:graphicData>
        </a:graphic>
      </p:graphicFrame>
      <p:sp>
        <p:nvSpPr>
          <p:cNvPr id="12" name="Callout: Up Arrow 11">
            <a:extLst>
              <a:ext uri="{FF2B5EF4-FFF2-40B4-BE49-F238E27FC236}">
                <a16:creationId xmlns:a16="http://schemas.microsoft.com/office/drawing/2014/main" id="{8E946804-1E8A-D207-C045-C43040029A7A}"/>
              </a:ext>
            </a:extLst>
          </p:cNvPr>
          <p:cNvSpPr/>
          <p:nvPr/>
        </p:nvSpPr>
        <p:spPr>
          <a:xfrm>
            <a:off x="18288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1</a:t>
            </a:r>
          </a:p>
          <a:p>
            <a:pPr algn="ctr"/>
            <a:r>
              <a:rPr lang="fr-FR" sz="2800" dirty="0"/>
              <a:t>Dock Position: 14</a:t>
            </a:r>
          </a:p>
          <a:p>
            <a:pPr algn="ctr"/>
            <a:r>
              <a:rPr lang="fr-FR" sz="2800" dirty="0"/>
              <a:t>Container : 4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E0BAFA34-107D-C000-AFAE-BE4B7BE34A2B}"/>
              </a:ext>
            </a:extLst>
          </p:cNvPr>
          <p:cNvSpPr/>
          <p:nvPr/>
        </p:nvSpPr>
        <p:spPr>
          <a:xfrm>
            <a:off x="55626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2</a:t>
            </a:r>
          </a:p>
          <a:p>
            <a:pPr algn="ctr"/>
            <a:r>
              <a:rPr lang="fr-FR" sz="2800" dirty="0"/>
              <a:t>Dock Position: 2</a:t>
            </a:r>
          </a:p>
          <a:p>
            <a:pPr algn="ctr"/>
            <a:r>
              <a:rPr lang="fr-FR" sz="2800" dirty="0"/>
              <a:t>Container : none</a:t>
            </a:r>
          </a:p>
        </p:txBody>
      </p:sp>
      <p:sp>
        <p:nvSpPr>
          <p:cNvPr id="14" name="Callout: Up Arrow 13">
            <a:extLst>
              <a:ext uri="{FF2B5EF4-FFF2-40B4-BE49-F238E27FC236}">
                <a16:creationId xmlns:a16="http://schemas.microsoft.com/office/drawing/2014/main" id="{7800B57C-A2B8-B258-D35F-1E9CA12A5BA8}"/>
              </a:ext>
            </a:extLst>
          </p:cNvPr>
          <p:cNvSpPr/>
          <p:nvPr/>
        </p:nvSpPr>
        <p:spPr>
          <a:xfrm>
            <a:off x="92202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3</a:t>
            </a:r>
          </a:p>
          <a:p>
            <a:pPr algn="ctr"/>
            <a:r>
              <a:rPr lang="fr-FR" sz="2800" dirty="0"/>
              <a:t>Dock Position : 4</a:t>
            </a:r>
          </a:p>
          <a:p>
            <a:pPr algn="ctr"/>
            <a:r>
              <a:rPr lang="fr-FR" sz="2800" dirty="0"/>
              <a:t>Container : 1 and 2</a:t>
            </a:r>
          </a:p>
        </p:txBody>
      </p:sp>
      <p:sp>
        <p:nvSpPr>
          <p:cNvPr id="15" name="Callout: Up Arrow 14">
            <a:extLst>
              <a:ext uri="{FF2B5EF4-FFF2-40B4-BE49-F238E27FC236}">
                <a16:creationId xmlns:a16="http://schemas.microsoft.com/office/drawing/2014/main" id="{95AB7D5C-0C3D-5D71-E20C-C44A6796A732}"/>
              </a:ext>
            </a:extLst>
          </p:cNvPr>
          <p:cNvSpPr/>
          <p:nvPr/>
        </p:nvSpPr>
        <p:spPr>
          <a:xfrm>
            <a:off x="129540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4</a:t>
            </a:r>
          </a:p>
          <a:p>
            <a:pPr algn="ctr"/>
            <a:r>
              <a:rPr lang="fr-FR" sz="2800" dirty="0"/>
              <a:t>Dock Position : 10</a:t>
            </a:r>
          </a:p>
          <a:p>
            <a:pPr algn="ctr"/>
            <a:r>
              <a:rPr lang="fr-FR" sz="2800" dirty="0"/>
              <a:t>Container : none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C7E908-89C1-E24C-259A-D7235EF9816D}"/>
              </a:ext>
            </a:extLst>
          </p:cNvPr>
          <p:cNvSpPr txBox="1"/>
          <p:nvPr/>
        </p:nvSpPr>
        <p:spPr>
          <a:xfrm>
            <a:off x="1371600" y="6896100"/>
            <a:ext cx="1021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Truck id : </a:t>
            </a:r>
            <a:r>
              <a:rPr lang="fr-FR" sz="2800" dirty="0" err="1"/>
              <a:t>Number</a:t>
            </a:r>
            <a:r>
              <a:rPr lang="fr-FR" sz="2800" dirty="0"/>
              <a:t> to </a:t>
            </a:r>
            <a:r>
              <a:rPr lang="fr-FR" sz="2800" dirty="0" err="1"/>
              <a:t>identify</a:t>
            </a:r>
            <a:r>
              <a:rPr lang="fr-FR" sz="2800" dirty="0"/>
              <a:t> a truck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Dock position : Position of the truck in the Road part of the cross dock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Container : the container id </a:t>
            </a:r>
            <a:r>
              <a:rPr lang="fr-FR" sz="2800" dirty="0" err="1"/>
              <a:t>assigned</a:t>
            </a:r>
            <a:r>
              <a:rPr lang="fr-FR" sz="2800" dirty="0"/>
              <a:t> to the truck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48079" t="-11945" r="-52618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" name="AutoShape 3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87D3E8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AutoShape 4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4421469" y="4349408"/>
            <a:ext cx="9445063" cy="814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7"/>
              </a:lnSpc>
            </a:pPr>
            <a:r>
              <a:rPr lang="en-GB" sz="6187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Mathematical formulation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7B4C4-4982-B64F-7A0F-13581823F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1325C-CB05-78A2-9D8F-AD4ACC8B1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12</a:t>
            </a:fld>
            <a:endParaRPr lang="en-GB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3397582" y="1967861"/>
            <a:ext cx="375508" cy="400543"/>
          </a:xfrm>
          <a:custGeom>
            <a:avLst/>
            <a:gdLst/>
            <a:ahLst/>
            <a:cxnLst/>
            <a:rect l="l" t="t" r="r" b="b"/>
            <a:pathLst>
              <a:path w="636024" h="511144">
                <a:moveTo>
                  <a:pt x="0" y="0"/>
                </a:moveTo>
                <a:lnTo>
                  <a:pt x="636023" y="0"/>
                </a:lnTo>
                <a:lnTo>
                  <a:pt x="636023" y="511144"/>
                </a:lnTo>
                <a:lnTo>
                  <a:pt x="0" y="511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TextBox 10"/>
          <p:cNvSpPr txBox="1"/>
          <p:nvPr/>
        </p:nvSpPr>
        <p:spPr>
          <a:xfrm>
            <a:off x="2264673" y="1928063"/>
            <a:ext cx="3395454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Objective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F98BDE7-8763-B9A1-905C-EA6C9486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79A34E5-0F08-7073-C382-50443B4B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13</a:t>
            </a:fld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46B499-5CDE-6857-D1ED-100120FB21FB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0966E1-1DB6-0443-E32B-98B3AC267F0D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F11BCFF5-7136-95A3-4756-D69679B20F07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3431E7-FA6C-9852-0EC6-D4B468F27FD5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794FFCE9-386D-2B5E-2A49-87E804A0E9EA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FB63258-9CEA-F325-4B27-695E33D37E3A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724CA-4E3A-4B7B-8684-FFA381447A37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8FA90F2B-EB86-FF18-CA46-48BC143104A9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8873ABE9-0646-6757-E5EE-6FDE203C6D9A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46B196-E8EA-7F0A-DDA7-414D6FF1394F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78F302C4-68A0-4224-8270-CD90AEB23936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578F248A-FD8D-48D7-B160-7CDA589232BF}"/>
                  </a:ext>
                </a:extLst>
              </p:cNvPr>
              <p:cNvSpPr txBox="1"/>
              <p:nvPr/>
            </p:nvSpPr>
            <p:spPr>
              <a:xfrm>
                <a:off x="469515" y="2659277"/>
                <a:ext cx="5637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 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𝑢𝑠𝑖𝑛𝑔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𝑑𝑒𝑠𝑡𝑖𝑛𝑎𝑡𝑖𝑜𝑛𝑠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578F248A-FD8D-48D7-B160-7CDA58923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15" y="2659277"/>
                <a:ext cx="5637505" cy="276999"/>
              </a:xfrm>
              <a:prstGeom prst="rect">
                <a:avLst/>
              </a:prstGeom>
              <a:blipFill>
                <a:blip r:embed="rId4"/>
                <a:stretch>
                  <a:fillRect l="-2270" t="-21739" b="-413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DCE9FBE-4CC6-4327-9A74-129FF2EE61C8}"/>
                  </a:ext>
                </a:extLst>
              </p:cNvPr>
              <p:cNvSpPr txBox="1"/>
              <p:nvPr/>
            </p:nvSpPr>
            <p:spPr>
              <a:xfrm>
                <a:off x="469515" y="3110342"/>
                <a:ext cx="5416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 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𝑎𝑠𝑠𝑖𝑔𝑛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𝑐𝑜𝑛𝑡𝑎𝑖𝑛𝑒𝑟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DCE9FBE-4CC6-4327-9A74-129FF2EE6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15" y="3110342"/>
                <a:ext cx="5416869" cy="276999"/>
              </a:xfrm>
              <a:prstGeom prst="rect">
                <a:avLst/>
              </a:prstGeom>
              <a:blipFill>
                <a:blip r:embed="rId5"/>
                <a:stretch>
                  <a:fillRect l="-2362" t="-21739" b="-413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2A94BB3-1BF8-4534-8E03-14646376200A}"/>
                  </a:ext>
                </a:extLst>
              </p:cNvPr>
              <p:cNvSpPr txBox="1"/>
              <p:nvPr/>
            </p:nvSpPr>
            <p:spPr>
              <a:xfrm>
                <a:off x="9442786" y="1766240"/>
                <a:ext cx="3783665" cy="80804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×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2A94BB3-1BF8-4534-8E03-14646376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786" y="1766240"/>
                <a:ext cx="3783665" cy="808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3E697514-8823-4613-941F-B231BCF02D95}"/>
                  </a:ext>
                </a:extLst>
              </p:cNvPr>
              <p:cNvSpPr txBox="1"/>
              <p:nvPr/>
            </p:nvSpPr>
            <p:spPr>
              <a:xfrm>
                <a:off x="4408445" y="1793442"/>
                <a:ext cx="3783665" cy="77886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1= 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3E697514-8823-4613-941F-B231BCF02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445" y="1793442"/>
                <a:ext cx="3783665" cy="7788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9366692D-ECFC-43B8-B822-602BBAABC37D}"/>
                  </a:ext>
                </a:extLst>
              </p:cNvPr>
              <p:cNvSpPr txBox="1"/>
              <p:nvPr/>
            </p:nvSpPr>
            <p:spPr>
              <a:xfrm>
                <a:off x="417698" y="4171224"/>
                <a:ext cx="5082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𝑢𝑠𝑖𝑛𝑔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𝑑𝑒𝑠𝑡𝑖𝑛𝑎𝑡𝑖𝑜𝑛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9366692D-ECFC-43B8-B822-602BBAABC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4171224"/>
                <a:ext cx="5082097" cy="276999"/>
              </a:xfrm>
              <a:prstGeom prst="rect">
                <a:avLst/>
              </a:prstGeom>
              <a:blipFill>
                <a:blip r:embed="rId8"/>
                <a:stretch>
                  <a:fillRect l="-1681" t="-2174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EAA37809-5D3D-41F9-BCCD-8A52556AFBB8}"/>
                  </a:ext>
                </a:extLst>
              </p:cNvPr>
              <p:cNvSpPr txBox="1"/>
              <p:nvPr/>
            </p:nvSpPr>
            <p:spPr>
              <a:xfrm>
                <a:off x="400937" y="8167281"/>
                <a:ext cx="96409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𝑑𝑒𝑠𝑡𝑖𝑛𝑎𝑡𝑖𝑜𝑛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𝑜𝑡h𝑒𝑟𝑤𝑖𝑠𝑒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EAA37809-5D3D-41F9-BCCD-8A52556AF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7" y="8167281"/>
                <a:ext cx="964095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BD714E-0593-4EBF-AD8F-966E88F70027}"/>
                  </a:ext>
                </a:extLst>
              </p:cNvPr>
              <p:cNvSpPr txBox="1"/>
              <p:nvPr/>
            </p:nvSpPr>
            <p:spPr>
              <a:xfrm>
                <a:off x="439630" y="4670693"/>
                <a:ext cx="7115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𝑢𝑛𝑖𝑡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𝑡𝑟𝑎𝑛𝑠𝑝𝑜𝑟𝑡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BD714E-0593-4EBF-AD8F-966E88F70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30" y="4670693"/>
                <a:ext cx="7115602" cy="276999"/>
              </a:xfrm>
              <a:prstGeom prst="rect">
                <a:avLst/>
              </a:prstGeom>
              <a:blipFill>
                <a:blip r:embed="rId10"/>
                <a:stretch>
                  <a:fillRect l="-1114" t="-2174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53CDD65-C442-486A-AD7A-39EC198C7738}"/>
                  </a:ext>
                </a:extLst>
              </p:cNvPr>
              <p:cNvSpPr txBox="1"/>
              <p:nvPr/>
            </p:nvSpPr>
            <p:spPr>
              <a:xfrm>
                <a:off x="9737239" y="7854246"/>
                <a:ext cx="102910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: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𝑎𝑟𝑒𝑎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𝑠𝑤𝑒𝑝𝑡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𝑐𝑜𝑛𝑡𝑎𝑖𝑛𝑒𝑟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𝑟𝑒𝑎𝑐h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𝑑𝑜𝑐𝑘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53CDD65-C442-486A-AD7A-39EC198C7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239" y="7854246"/>
                <a:ext cx="10291078" cy="646331"/>
              </a:xfrm>
              <a:prstGeom prst="rect">
                <a:avLst/>
              </a:prstGeom>
              <a:blipFill>
                <a:blip r:embed="rId11"/>
                <a:stretch>
                  <a:fillRect l="-355" t="-9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C87ECCB-5CD7-4CCD-B9F5-6EACD55C0BFC}"/>
                  </a:ext>
                </a:extLst>
              </p:cNvPr>
              <p:cNvSpPr txBox="1"/>
              <p:nvPr/>
            </p:nvSpPr>
            <p:spPr>
              <a:xfrm>
                <a:off x="9738005" y="7266896"/>
                <a:ext cx="557793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|"/>
                          <m:endChr m:val="|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2−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∀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C87ECCB-5CD7-4CCD-B9F5-6EACD55C0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05" y="7266896"/>
                <a:ext cx="5577937" cy="312650"/>
              </a:xfrm>
              <a:prstGeom prst="rect">
                <a:avLst/>
              </a:prstGeom>
              <a:blipFill>
                <a:blip r:embed="rId12"/>
                <a:stretch>
                  <a:fillRect l="-656" r="-109" b="-196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C9F49661-0777-4876-8FC1-79E040A15CFC}"/>
                  </a:ext>
                </a:extLst>
              </p:cNvPr>
              <p:cNvSpPr txBox="1"/>
              <p:nvPr/>
            </p:nvSpPr>
            <p:spPr>
              <a:xfrm>
                <a:off x="455495" y="5196892"/>
                <a:ext cx="4765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𝑟𝑎𝑖𝑙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C9F49661-0777-4876-8FC1-79E040A15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95" y="5196892"/>
                <a:ext cx="4765920" cy="276999"/>
              </a:xfrm>
              <a:prstGeom prst="rect">
                <a:avLst/>
              </a:prstGeom>
              <a:blipFill>
                <a:blip r:embed="rId13"/>
                <a:stretch>
                  <a:fillRect l="-1790" t="-4444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7BDC3363-AE01-428B-9910-D3E84AE7D314}"/>
                  </a:ext>
                </a:extLst>
              </p:cNvPr>
              <p:cNvSpPr txBox="1"/>
              <p:nvPr/>
            </p:nvSpPr>
            <p:spPr>
              <a:xfrm>
                <a:off x="419052" y="5723396"/>
                <a:ext cx="46036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𝑟𝑜𝑎𝑑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7BDC3363-AE01-428B-9910-D3E84AE7D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52" y="5723396"/>
                <a:ext cx="4603633" cy="276999"/>
              </a:xfrm>
              <a:prstGeom prst="rect">
                <a:avLst/>
              </a:prstGeom>
              <a:blipFill>
                <a:blip r:embed="rId14"/>
                <a:stretch>
                  <a:fillRect l="-1854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4629F6A5-A45B-499B-A336-DC5B2F913920}"/>
                  </a:ext>
                </a:extLst>
              </p:cNvPr>
              <p:cNvSpPr txBox="1"/>
              <p:nvPr/>
            </p:nvSpPr>
            <p:spPr>
              <a:xfrm>
                <a:off x="417698" y="6325657"/>
                <a:ext cx="4696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𝑣𝑒𝑟𝑡𝑖𝑐𝑎𝑙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𝑙𝑒𝑛𝑔𝑡h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𝑐𝑟𝑜𝑠𝑠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4629F6A5-A45B-499B-A336-DC5B2F913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6325657"/>
                <a:ext cx="4696670" cy="276999"/>
              </a:xfrm>
              <a:prstGeom prst="rect">
                <a:avLst/>
              </a:prstGeom>
              <a:blipFill>
                <a:blip r:embed="rId15"/>
                <a:stretch>
                  <a:fillRect l="-1818" t="-4444" r="-130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03A5EE72-3215-4C18-8C87-FEE4492388FC}"/>
                  </a:ext>
                </a:extLst>
              </p:cNvPr>
              <p:cNvSpPr txBox="1"/>
              <p:nvPr/>
            </p:nvSpPr>
            <p:spPr>
              <a:xfrm>
                <a:off x="417698" y="6840000"/>
                <a:ext cx="29833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𝐿𝑒𝑛𝑔𝑡h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03A5EE72-3215-4C18-8C87-FEE449238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6840000"/>
                <a:ext cx="2983381" cy="276999"/>
              </a:xfrm>
              <a:prstGeom prst="rect">
                <a:avLst/>
              </a:prstGeom>
              <a:blipFill>
                <a:blip r:embed="rId16"/>
                <a:stretch>
                  <a:fillRect l="-2863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ZoneTexte 47">
            <a:extLst>
              <a:ext uri="{FF2B5EF4-FFF2-40B4-BE49-F238E27FC236}">
                <a16:creationId xmlns:a16="http://schemas.microsoft.com/office/drawing/2014/main" id="{84336E9B-25CF-4A7A-8E15-72BC00CEEAFC}"/>
              </a:ext>
            </a:extLst>
          </p:cNvPr>
          <p:cNvSpPr txBox="1"/>
          <p:nvPr/>
        </p:nvSpPr>
        <p:spPr>
          <a:xfrm>
            <a:off x="356163" y="3573863"/>
            <a:ext cx="285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Parameters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: 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DA1361C-3AC8-4188-B4F1-D89890281567}"/>
              </a:ext>
            </a:extLst>
          </p:cNvPr>
          <p:cNvSpPr txBox="1"/>
          <p:nvPr/>
        </p:nvSpPr>
        <p:spPr>
          <a:xfrm>
            <a:off x="280019" y="7770935"/>
            <a:ext cx="285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Decision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variables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0DAB7E3D-4EBA-4CD5-A821-840B3BC54547}"/>
                  </a:ext>
                </a:extLst>
              </p:cNvPr>
              <p:cNvSpPr txBox="1"/>
              <p:nvPr/>
            </p:nvSpPr>
            <p:spPr>
              <a:xfrm>
                <a:off x="414896" y="8690048"/>
                <a:ext cx="61187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0DAB7E3D-4EBA-4CD5-A821-840B3BC54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96" y="8690048"/>
                <a:ext cx="6118791" cy="276999"/>
              </a:xfrm>
              <a:prstGeom prst="rect">
                <a:avLst/>
              </a:prstGeom>
              <a:blipFill>
                <a:blip r:embed="rId17"/>
                <a:stretch>
                  <a:fillRect l="-398" t="-4444" r="-398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52D9A617-E8C8-4E55-841F-BF648EC85059}"/>
                  </a:ext>
                </a:extLst>
              </p:cNvPr>
              <p:cNvSpPr txBox="1"/>
              <p:nvPr/>
            </p:nvSpPr>
            <p:spPr>
              <a:xfrm>
                <a:off x="439630" y="9144042"/>
                <a:ext cx="5796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h𝑘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52D9A617-E8C8-4E55-841F-BF648EC85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30" y="9144042"/>
                <a:ext cx="5796843" cy="276999"/>
              </a:xfrm>
              <a:prstGeom prst="rect">
                <a:avLst/>
              </a:prstGeom>
              <a:blipFill>
                <a:blip r:embed="rId18"/>
                <a:stretch>
                  <a:fillRect l="-526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EB25DA25-5047-4569-A4EC-4F1E68A0844E}"/>
                  </a:ext>
                </a:extLst>
              </p:cNvPr>
              <p:cNvSpPr txBox="1"/>
              <p:nvPr/>
            </p:nvSpPr>
            <p:spPr>
              <a:xfrm>
                <a:off x="421011" y="7412639"/>
                <a:ext cx="19906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𝑙𝑎𝑟𝑔𝑒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EB25DA25-5047-4569-A4EC-4F1E68A08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11" y="7412639"/>
                <a:ext cx="1990673" cy="276999"/>
              </a:xfrm>
              <a:prstGeom prst="rect">
                <a:avLst/>
              </a:prstGeom>
              <a:blipFill>
                <a:blip r:embed="rId19"/>
                <a:stretch>
                  <a:fillRect l="-3976" t="-2222" r="-61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5449C9C8-F31F-4B63-9C00-C9F299DB2103}"/>
                  </a:ext>
                </a:extLst>
              </p:cNvPr>
              <p:cNvSpPr txBox="1"/>
              <p:nvPr/>
            </p:nvSpPr>
            <p:spPr>
              <a:xfrm>
                <a:off x="9797385" y="8628796"/>
                <a:ext cx="64230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𝑟𝑜𝑎𝑑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𝑠𝑖𝑑𝑒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5449C9C8-F31F-4B63-9C00-C9F299DB2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385" y="8628796"/>
                <a:ext cx="6423021" cy="276999"/>
              </a:xfrm>
              <a:prstGeom prst="rect">
                <a:avLst/>
              </a:prstGeom>
              <a:blipFill>
                <a:blip r:embed="rId20"/>
                <a:stretch>
                  <a:fillRect l="-1708" t="-2174" r="-38615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Image 55">
            <a:extLst>
              <a:ext uri="{FF2B5EF4-FFF2-40B4-BE49-F238E27FC236}">
                <a16:creationId xmlns:a16="http://schemas.microsoft.com/office/drawing/2014/main" id="{59236A3B-A098-47BE-943C-B94A310A88B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r="18464" b="29012"/>
          <a:stretch/>
        </p:blipFill>
        <p:spPr>
          <a:xfrm>
            <a:off x="9442786" y="2890911"/>
            <a:ext cx="8849923" cy="39159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4B67E4ED-973E-4EEF-9B8D-FE1DC5C47098}"/>
                  </a:ext>
                </a:extLst>
              </p:cNvPr>
              <p:cNvSpPr txBox="1"/>
              <p:nvPr/>
            </p:nvSpPr>
            <p:spPr>
              <a:xfrm>
                <a:off x="11125200" y="3164147"/>
                <a:ext cx="2453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4B67E4ED-973E-4EEF-9B8D-FE1DC5C47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0" y="3164147"/>
                <a:ext cx="245388" cy="276999"/>
              </a:xfrm>
              <a:prstGeom prst="rect">
                <a:avLst/>
              </a:prstGeom>
              <a:blipFill>
                <a:blip r:embed="rId22"/>
                <a:stretch>
                  <a:fillRect l="-22500" r="-10000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675D4A6D-8130-4B94-9BC7-114F3C3D3BAB}"/>
                  </a:ext>
                </a:extLst>
              </p:cNvPr>
              <p:cNvSpPr txBox="1"/>
              <p:nvPr/>
            </p:nvSpPr>
            <p:spPr>
              <a:xfrm>
                <a:off x="13479628" y="5281171"/>
                <a:ext cx="388119" cy="305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675D4A6D-8130-4B94-9BC7-114F3C3D3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628" y="5281171"/>
                <a:ext cx="388119" cy="305596"/>
              </a:xfrm>
              <a:prstGeom prst="rect">
                <a:avLst/>
              </a:prstGeom>
              <a:blipFill>
                <a:blip r:embed="rId23"/>
                <a:stretch>
                  <a:fillRect l="-12500" r="-7813" b="-2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ccolade ouvrante 60">
            <a:extLst>
              <a:ext uri="{FF2B5EF4-FFF2-40B4-BE49-F238E27FC236}">
                <a16:creationId xmlns:a16="http://schemas.microsoft.com/office/drawing/2014/main" id="{9A13FC9A-F0A0-42F9-BDC7-A456512950D4}"/>
              </a:ext>
            </a:extLst>
          </p:cNvPr>
          <p:cNvSpPr/>
          <p:nvPr/>
        </p:nvSpPr>
        <p:spPr>
          <a:xfrm>
            <a:off x="10433591" y="4076088"/>
            <a:ext cx="353424" cy="135788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FFC7986A-3DA9-48C0-BB64-368C4CC41D95}"/>
                  </a:ext>
                </a:extLst>
              </p:cNvPr>
              <p:cNvSpPr txBox="1"/>
              <p:nvPr/>
            </p:nvSpPr>
            <p:spPr>
              <a:xfrm>
                <a:off x="10241219" y="4571875"/>
                <a:ext cx="180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FFC7986A-3DA9-48C0-BB64-368C4CC41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19" y="4571875"/>
                <a:ext cx="180947" cy="276999"/>
              </a:xfrm>
              <a:prstGeom prst="rect">
                <a:avLst/>
              </a:prstGeom>
              <a:blipFill>
                <a:blip r:embed="rId24"/>
                <a:stretch>
                  <a:fillRect l="-33333" r="-23333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23">
            <a:extLst>
              <a:ext uri="{FF2B5EF4-FFF2-40B4-BE49-F238E27FC236}">
                <a16:creationId xmlns:a16="http://schemas.microsoft.com/office/drawing/2014/main" id="{3B67A85F-BE29-4490-9DF1-ADF61DEDC4DF}"/>
              </a:ext>
            </a:extLst>
          </p:cNvPr>
          <p:cNvSpPr txBox="1"/>
          <p:nvPr/>
        </p:nvSpPr>
        <p:spPr>
          <a:xfrm>
            <a:off x="9372182" y="6643366"/>
            <a:ext cx="868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noProof="0" dirty="0"/>
              <a:t>Physical Internet cross dock sorter [1]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8FDCF500-0108-4334-AD62-1FE66F64E7E2}"/>
              </a:ext>
            </a:extLst>
          </p:cNvPr>
          <p:cNvSpPr txBox="1"/>
          <p:nvPr/>
        </p:nvSpPr>
        <p:spPr>
          <a:xfrm>
            <a:off x="8311396" y="2004781"/>
            <a:ext cx="99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And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FC4455-5705-4D0C-A477-8452162CEC58}"/>
              </a:ext>
            </a:extLst>
          </p:cNvPr>
          <p:cNvSpPr txBox="1"/>
          <p:nvPr/>
        </p:nvSpPr>
        <p:spPr>
          <a:xfrm>
            <a:off x="13230980" y="2353590"/>
            <a:ext cx="54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[1]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201C1B6-28C0-ED0B-5307-910D1FA9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7689E5-D704-A1B0-131A-0CC64759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14</a:t>
            </a:fld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EDEE8-F38E-4189-B6C9-A33CD0CEA38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91B8B9-FE30-47E9-B315-DDE5CC8EF761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A78219C1-C07B-49C1-86A0-F9F5208E843D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0DC78FA6-B715-4FD7-802C-8D59D2017261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C69709-9F63-4F19-9931-42EC943EEB4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C87C170D-7B96-4AC1-801F-04D7F4DD25A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1E66258-4908-46B3-8E5C-E4265848321E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1CC547CF-2301-4A96-A5B0-82CC3B45BD92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D2336FE-5A66-4FFD-8B01-F18C6AEED747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DC41A8E5-1CCA-461B-AAF2-EC35BEBC95F7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51CD6557-D009-49B7-B48D-32B59F6C605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EA27A53A-779E-491E-9BED-C1379EBCFE6B}"/>
              </a:ext>
            </a:extLst>
          </p:cNvPr>
          <p:cNvSpPr/>
          <p:nvPr/>
        </p:nvSpPr>
        <p:spPr>
          <a:xfrm>
            <a:off x="457200" y="2247900"/>
            <a:ext cx="5791200" cy="5638800"/>
          </a:xfrm>
          <a:custGeom>
            <a:avLst/>
            <a:gdLst/>
            <a:ahLst/>
            <a:cxnLst/>
            <a:rect l="l" t="t" r="r" b="b"/>
            <a:pathLst>
              <a:path w="8315155" h="8051181">
                <a:moveTo>
                  <a:pt x="0" y="0"/>
                </a:moveTo>
                <a:lnTo>
                  <a:pt x="8315154" y="0"/>
                </a:lnTo>
                <a:lnTo>
                  <a:pt x="8315154" y="8051181"/>
                </a:lnTo>
                <a:lnTo>
                  <a:pt x="0" y="8051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A2F0CCB8-4E66-4724-B30D-A15DA3F9475B}"/>
              </a:ext>
            </a:extLst>
          </p:cNvPr>
          <p:cNvSpPr txBox="1"/>
          <p:nvPr/>
        </p:nvSpPr>
        <p:spPr>
          <a:xfrm>
            <a:off x="6661913" y="2934201"/>
            <a:ext cx="1009815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/>
              <a:t>Key </a:t>
            </a:r>
            <a:r>
              <a:rPr lang="fr-FR" sz="3600" dirty="0" err="1"/>
              <a:t>step</a:t>
            </a:r>
            <a:r>
              <a:rPr lang="fr-FR" sz="3600" dirty="0"/>
              <a:t> in the </a:t>
            </a:r>
            <a:r>
              <a:rPr lang="fr-FR" sz="3600" dirty="0" err="1"/>
              <a:t>Genetic</a:t>
            </a:r>
            <a:r>
              <a:rPr lang="fr-FR" sz="3600" dirty="0"/>
              <a:t> </a:t>
            </a:r>
            <a:r>
              <a:rPr lang="fr-FR" sz="3600" dirty="0" err="1"/>
              <a:t>Algorithm</a:t>
            </a:r>
            <a:r>
              <a:rPr lang="fr-FR" sz="3600" dirty="0"/>
              <a:t> </a:t>
            </a:r>
            <a:r>
              <a:rPr lang="fr-FR" sz="3600" dirty="0" err="1"/>
              <a:t>loop</a:t>
            </a:r>
            <a:endParaRPr lang="fr-FR" sz="3600" dirty="0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FBF4FC37-E995-4CCB-965E-018F3B599D22}"/>
              </a:ext>
            </a:extLst>
          </p:cNvPr>
          <p:cNvSpPr txBox="1"/>
          <p:nvPr/>
        </p:nvSpPr>
        <p:spPr>
          <a:xfrm>
            <a:off x="6576394" y="6180464"/>
            <a:ext cx="1009815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/>
              <a:t>Evaluation </a:t>
            </a:r>
            <a:r>
              <a:rPr lang="fr-FR" sz="3600" dirty="0" err="1"/>
              <a:t>tool</a:t>
            </a:r>
            <a:endParaRPr lang="fr-FR" sz="3600" dirty="0"/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097FC763-B300-4C09-BAA9-8AC9E8E130CE}"/>
              </a:ext>
            </a:extLst>
          </p:cNvPr>
          <p:cNvSpPr txBox="1"/>
          <p:nvPr/>
        </p:nvSpPr>
        <p:spPr>
          <a:xfrm>
            <a:off x="6589645" y="4203468"/>
            <a:ext cx="10098155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Inspired</a:t>
            </a:r>
            <a:r>
              <a:rPr lang="fr-FR" sz="3600" dirty="0"/>
              <a:t> by </a:t>
            </a:r>
            <a:r>
              <a:rPr lang="fr-FR" sz="3600" dirty="0" err="1"/>
              <a:t>natural</a:t>
            </a:r>
            <a:r>
              <a:rPr lang="fr-FR" sz="3600" dirty="0"/>
              <a:t> </a:t>
            </a:r>
            <a:r>
              <a:rPr lang="fr-FR" sz="3600" dirty="0" err="1"/>
              <a:t>selection</a:t>
            </a:r>
            <a:r>
              <a:rPr lang="fr-FR" sz="3600" dirty="0"/>
              <a:t> process in </a:t>
            </a:r>
            <a:r>
              <a:rPr lang="en-GB" sz="3600" dirty="0"/>
              <a:t>Evolutionary</a:t>
            </a:r>
            <a:r>
              <a:rPr lang="fr-FR" sz="3600" dirty="0"/>
              <a:t> </a:t>
            </a:r>
            <a:r>
              <a:rPr lang="fr-FR" sz="3600" dirty="0" err="1"/>
              <a:t>therory</a:t>
            </a:r>
            <a:endParaRPr lang="fr-FR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7060378" y="3085386"/>
            <a:ext cx="2875744" cy="2436700"/>
          </a:xfrm>
          <a:custGeom>
            <a:avLst/>
            <a:gdLst/>
            <a:ahLst/>
            <a:cxnLst/>
            <a:rect l="l" t="t" r="r" b="b"/>
            <a:pathLst>
              <a:path w="2875744" h="2436700">
                <a:moveTo>
                  <a:pt x="0" y="0"/>
                </a:moveTo>
                <a:lnTo>
                  <a:pt x="2875745" y="0"/>
                </a:lnTo>
                <a:lnTo>
                  <a:pt x="2875745" y="2436700"/>
                </a:lnTo>
                <a:lnTo>
                  <a:pt x="0" y="243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61" t="-54050" r="-318352" b="-56670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6" name="Freeform 6"/>
          <p:cNvSpPr/>
          <p:nvPr/>
        </p:nvSpPr>
        <p:spPr>
          <a:xfrm>
            <a:off x="11867719" y="5967345"/>
            <a:ext cx="2720884" cy="2469374"/>
          </a:xfrm>
          <a:custGeom>
            <a:avLst/>
            <a:gdLst/>
            <a:ahLst/>
            <a:cxnLst/>
            <a:rect l="l" t="t" r="r" b="b"/>
            <a:pathLst>
              <a:path w="2720884" h="2469374">
                <a:moveTo>
                  <a:pt x="0" y="0"/>
                </a:moveTo>
                <a:lnTo>
                  <a:pt x="2720884" y="0"/>
                </a:lnTo>
                <a:lnTo>
                  <a:pt x="2720884" y="2469374"/>
                </a:lnTo>
                <a:lnTo>
                  <a:pt x="0" y="2469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3605" t="-65783" r="-25495" b="-50790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Freeform 7"/>
          <p:cNvSpPr/>
          <p:nvPr/>
        </p:nvSpPr>
        <p:spPr>
          <a:xfrm>
            <a:off x="7211192" y="5882651"/>
            <a:ext cx="2574116" cy="2236527"/>
          </a:xfrm>
          <a:custGeom>
            <a:avLst/>
            <a:gdLst/>
            <a:ahLst/>
            <a:cxnLst/>
            <a:rect l="l" t="t" r="r" b="b"/>
            <a:pathLst>
              <a:path w="2574116" h="2236527">
                <a:moveTo>
                  <a:pt x="0" y="0"/>
                </a:moveTo>
                <a:lnTo>
                  <a:pt x="2574116" y="0"/>
                </a:lnTo>
                <a:lnTo>
                  <a:pt x="2574116" y="2236527"/>
                </a:lnTo>
                <a:lnTo>
                  <a:pt x="0" y="2236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18" t="-67589" r="-234602" b="-53071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8" name="Freeform 8"/>
          <p:cNvSpPr/>
          <p:nvPr/>
        </p:nvSpPr>
        <p:spPr>
          <a:xfrm>
            <a:off x="11803499" y="3215382"/>
            <a:ext cx="2720884" cy="2176707"/>
          </a:xfrm>
          <a:custGeom>
            <a:avLst/>
            <a:gdLst/>
            <a:ahLst/>
            <a:cxnLst/>
            <a:rect l="l" t="t" r="r" b="b"/>
            <a:pathLst>
              <a:path w="2720884" h="2176707">
                <a:moveTo>
                  <a:pt x="0" y="0"/>
                </a:moveTo>
                <a:lnTo>
                  <a:pt x="2720884" y="0"/>
                </a:lnTo>
                <a:lnTo>
                  <a:pt x="2720884" y="2176707"/>
                </a:lnTo>
                <a:lnTo>
                  <a:pt x="0" y="2176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67" t="-67192" r="-123936" b="-66707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201C1B6-28C0-ED0B-5307-910D1FA9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7689E5-D704-A1B0-131A-0CC64759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15</a:t>
            </a:fld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EDEE8-F38E-4189-B6C9-A33CD0CEA38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91B8B9-FE30-47E9-B315-DDE5CC8EF761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A78219C1-C07B-49C1-86A0-F9F5208E843D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0DC78FA6-B715-4FD7-802C-8D59D2017261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C69709-9F63-4F19-9931-42EC943EEB4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C87C170D-7B96-4AC1-801F-04D7F4DD25A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1E66258-4908-46B3-8E5C-E4265848321E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1CC547CF-2301-4A96-A5B0-82CC3B45BD92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D2336FE-5A66-4FFD-8B01-F18C6AEED747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DC41A8E5-1CCA-461B-AAF2-EC35BEBC95F7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51CD6557-D009-49B7-B48D-32B59F6C605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EA27A53A-779E-491E-9BED-C1379EBCFE6B}"/>
              </a:ext>
            </a:extLst>
          </p:cNvPr>
          <p:cNvSpPr/>
          <p:nvPr/>
        </p:nvSpPr>
        <p:spPr>
          <a:xfrm>
            <a:off x="1883230" y="4270610"/>
            <a:ext cx="3886199" cy="1696735"/>
          </a:xfrm>
          <a:custGeom>
            <a:avLst/>
            <a:gdLst/>
            <a:ahLst/>
            <a:cxnLst/>
            <a:rect l="l" t="t" r="r" b="b"/>
            <a:pathLst>
              <a:path w="8315155" h="8051181">
                <a:moveTo>
                  <a:pt x="0" y="0"/>
                </a:moveTo>
                <a:lnTo>
                  <a:pt x="8315154" y="0"/>
                </a:lnTo>
                <a:lnTo>
                  <a:pt x="8315154" y="8051181"/>
                </a:lnTo>
                <a:lnTo>
                  <a:pt x="0" y="8051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9998" t="-229167" r="-2" b="-208595"/>
            </a:stretch>
          </a:blipFill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837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55969" y="4627693"/>
            <a:ext cx="612707" cy="612707"/>
          </a:xfrm>
          <a:custGeom>
            <a:avLst/>
            <a:gdLst/>
            <a:ahLst/>
            <a:cxnLst/>
            <a:rect l="l" t="t" r="r" b="b"/>
            <a:pathLst>
              <a:path w="612707" h="612707">
                <a:moveTo>
                  <a:pt x="0" y="0"/>
                </a:moveTo>
                <a:lnTo>
                  <a:pt x="612707" y="0"/>
                </a:lnTo>
                <a:lnTo>
                  <a:pt x="612707" y="612707"/>
                </a:lnTo>
                <a:lnTo>
                  <a:pt x="0" y="61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>
            <a:off x="2055507" y="2731947"/>
            <a:ext cx="514292" cy="1189115"/>
          </a:xfrm>
          <a:custGeom>
            <a:avLst/>
            <a:gdLst/>
            <a:ahLst/>
            <a:cxnLst/>
            <a:rect l="l" t="t" r="r" b="b"/>
            <a:pathLst>
              <a:path w="514292" h="1189115">
                <a:moveTo>
                  <a:pt x="0" y="0"/>
                </a:moveTo>
                <a:lnTo>
                  <a:pt x="514292" y="0"/>
                </a:lnTo>
                <a:lnTo>
                  <a:pt x="514292" y="1189115"/>
                </a:lnTo>
                <a:lnTo>
                  <a:pt x="0" y="1189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2818694" y="6067930"/>
            <a:ext cx="12464118" cy="1272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How can a multi-objective optimization problem (with more than two objectives) be effectively transformed into a single-objective formulation that remains representative of all objectives and suitable for evaluation by a genetic algorithm?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44408" y="3216396"/>
            <a:ext cx="124641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How can we evaluate the fitness of individuals based on two different objectives?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44408" y="4629350"/>
            <a:ext cx="12464118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One optimal solution for an objective does not necessarily represent an optimal solution for the second objective.</a:t>
            </a:r>
          </a:p>
        </p:txBody>
      </p:sp>
      <p:sp>
        <p:nvSpPr>
          <p:cNvPr id="9" name="Freeform 9"/>
          <p:cNvSpPr/>
          <p:nvPr/>
        </p:nvSpPr>
        <p:spPr>
          <a:xfrm>
            <a:off x="1886008" y="6210300"/>
            <a:ext cx="514292" cy="1189115"/>
          </a:xfrm>
          <a:custGeom>
            <a:avLst/>
            <a:gdLst/>
            <a:ahLst/>
            <a:cxnLst/>
            <a:rect l="l" t="t" r="r" b="b"/>
            <a:pathLst>
              <a:path w="514292" h="1189115">
                <a:moveTo>
                  <a:pt x="0" y="0"/>
                </a:moveTo>
                <a:lnTo>
                  <a:pt x="514292" y="0"/>
                </a:lnTo>
                <a:lnTo>
                  <a:pt x="514292" y="1189115"/>
                </a:lnTo>
                <a:lnTo>
                  <a:pt x="0" y="1189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50217B8-40B4-8BB3-2E17-16C0D451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2E6115-7ED0-0483-CBD7-39303B80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16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0CAEE3-60CD-4C3D-9E0F-4E3C5D47DA6E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5EF15A-6726-4416-BEB1-FCCB3179D3B8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805BE386-56B3-4DD1-9144-D0334D1C2A54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8B392BC0-8805-49AA-94AB-1DFF02241072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3F426703-DFC5-45CE-9AD0-669E1090E560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D12FC48A-2E1A-48F1-A4CD-1E1E7FF196F9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39FAFF78-D2CB-4DD4-8132-4407FD8CB842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0EEFD84B-6405-4921-B5C0-F1FEEE4AA1B2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DF39191C-ADD5-4D5D-BA70-E93DF3FD32AD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35E7F620-22FE-4BED-90B7-74CDB5DB0215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F432C88-E23F-477A-BA40-A16847E4526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63200" y="4351153"/>
            <a:ext cx="7712741" cy="4146500"/>
          </a:xfrm>
          <a:custGeom>
            <a:avLst/>
            <a:gdLst/>
            <a:ahLst/>
            <a:cxnLst/>
            <a:rect l="l" t="t" r="r" b="b"/>
            <a:pathLst>
              <a:path w="7712741" h="4146500">
                <a:moveTo>
                  <a:pt x="0" y="0"/>
                </a:moveTo>
                <a:lnTo>
                  <a:pt x="7712742" y="0"/>
                </a:lnTo>
                <a:lnTo>
                  <a:pt x="7712742" y="4146500"/>
                </a:lnTo>
                <a:lnTo>
                  <a:pt x="0" y="414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70" b="-9670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>
            <a:off x="1219200" y="2008303"/>
            <a:ext cx="646630" cy="682623"/>
          </a:xfrm>
          <a:custGeom>
            <a:avLst/>
            <a:gdLst/>
            <a:ahLst/>
            <a:cxnLst/>
            <a:rect l="l" t="t" r="r" b="b"/>
            <a:pathLst>
              <a:path w="646630" h="682623">
                <a:moveTo>
                  <a:pt x="0" y="0"/>
                </a:moveTo>
                <a:lnTo>
                  <a:pt x="646629" y="0"/>
                </a:lnTo>
                <a:lnTo>
                  <a:pt x="646629" y="682622"/>
                </a:lnTo>
                <a:lnTo>
                  <a:pt x="0" y="682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42515" y="2200057"/>
            <a:ext cx="7454926" cy="415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Approach: </a:t>
            </a: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Weighted-Sum Fitness Function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801986-2BDD-5780-5367-09F69B04F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C4ED049-4B00-8074-9EF5-2E9C57F2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17</a:t>
            </a:fld>
            <a:endParaRPr lang="en-GB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06D869-1B82-489C-9196-0E4165890DD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BBBD35-4F0F-4B66-BD30-094AF8A2B60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231DD1B5-05D5-4F90-9759-1502A095EDA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93E715B1-F074-4701-8841-7F697CC3B114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FBD8682A-4056-4E6D-AD2F-CD8D6C98BC94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7540DECA-B639-478E-9746-6D025264006F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9F621BB-0732-4945-8206-9268BC0BD8F3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8CAE2404-1861-4EE8-9034-2E1D11815AFC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6F3EB4B7-554A-4FDB-B2A1-4B9C0391074D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63D749E5-48FC-42E8-9682-BB5CEC85EE0A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95AD2812-2631-4621-B422-DCEC46E0EBC2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885C0B2-0B66-4729-959B-D6A9A56716E9}"/>
                  </a:ext>
                </a:extLst>
              </p:cNvPr>
              <p:cNvSpPr txBox="1"/>
              <p:nvPr/>
            </p:nvSpPr>
            <p:spPr>
              <a:xfrm>
                <a:off x="1855891" y="3104515"/>
                <a:ext cx="86106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𝐹𝑖𝑡𝑛𝑒𝑠𝑠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885C0B2-0B66-4729-959B-D6A9A5671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891" y="3104515"/>
                <a:ext cx="861060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802F7D2-87F2-4265-B0DA-648F0E25FB12}"/>
                  </a:ext>
                </a:extLst>
              </p:cNvPr>
              <p:cNvSpPr txBox="1"/>
              <p:nvPr/>
            </p:nvSpPr>
            <p:spPr>
              <a:xfrm>
                <a:off x="9982200" y="2961720"/>
                <a:ext cx="1938800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𝑊𝑖𝑡h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=1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802F7D2-87F2-4265-B0DA-648F0E25F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2961720"/>
                <a:ext cx="1938800" cy="745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C2484517-2C9A-4B98-95DB-6365895016C5}"/>
                  </a:ext>
                </a:extLst>
              </p:cNvPr>
              <p:cNvSpPr txBox="1"/>
              <p:nvPr/>
            </p:nvSpPr>
            <p:spPr>
              <a:xfrm>
                <a:off x="1099264" y="3943889"/>
                <a:ext cx="7877285" cy="522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𝐹𝑖𝑡𝑛𝑒𝑠𝑠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𝑇𝑟𝑢𝑐𝑘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C2484517-2C9A-4B98-95DB-636589501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264" y="3943889"/>
                <a:ext cx="7877285" cy="5220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F017B1-C5CB-4722-B97C-AB6477A6FC6F}"/>
                  </a:ext>
                </a:extLst>
              </p:cNvPr>
              <p:cNvSpPr txBox="1"/>
              <p:nvPr/>
            </p:nvSpPr>
            <p:spPr>
              <a:xfrm>
                <a:off x="2877680" y="4657777"/>
                <a:ext cx="2169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=0,5 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=0,05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F017B1-C5CB-4722-B97C-AB6477A6F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680" y="4657777"/>
                <a:ext cx="2169440" cy="276999"/>
              </a:xfrm>
              <a:prstGeom prst="rect">
                <a:avLst/>
              </a:prstGeom>
              <a:blipFill>
                <a:blip r:embed="rId8"/>
                <a:stretch>
                  <a:fillRect l="-1966"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0D10EEC2-9FD2-48BF-B591-91F5787C94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99" y="5435159"/>
            <a:ext cx="603640" cy="603640"/>
          </a:xfrm>
          <a:prstGeom prst="rect">
            <a:avLst/>
          </a:prstGeom>
        </p:spPr>
      </p:pic>
      <p:sp>
        <p:nvSpPr>
          <p:cNvPr id="40" name="TextBox 8">
            <a:extLst>
              <a:ext uri="{FF2B5EF4-FFF2-40B4-BE49-F238E27FC236}">
                <a16:creationId xmlns:a16="http://schemas.microsoft.com/office/drawing/2014/main" id="{FB6B29F8-2D47-4716-8488-4629CB34C863}"/>
              </a:ext>
            </a:extLst>
          </p:cNvPr>
          <p:cNvSpPr txBox="1"/>
          <p:nvPr/>
        </p:nvSpPr>
        <p:spPr>
          <a:xfrm>
            <a:off x="1825643" y="5514142"/>
            <a:ext cx="6683143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 err="1"/>
              <a:t>Simplicity</a:t>
            </a:r>
            <a:endParaRPr lang="fr-FR" sz="2400" dirty="0"/>
          </a:p>
        </p:txBody>
      </p:sp>
      <p:pic>
        <p:nvPicPr>
          <p:cNvPr id="41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47C8575E-8BE2-4772-B16E-D4B28AE1AA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99" y="6476190"/>
            <a:ext cx="603640" cy="603640"/>
          </a:xfrm>
          <a:prstGeom prst="rect">
            <a:avLst/>
          </a:prstGeom>
        </p:spPr>
      </p:pic>
      <p:sp>
        <p:nvSpPr>
          <p:cNvPr id="42" name="TextBox 8">
            <a:extLst>
              <a:ext uri="{FF2B5EF4-FFF2-40B4-BE49-F238E27FC236}">
                <a16:creationId xmlns:a16="http://schemas.microsoft.com/office/drawing/2014/main" id="{632D1236-17C9-47CD-85AD-5214FDBE60CE}"/>
              </a:ext>
            </a:extLst>
          </p:cNvPr>
          <p:cNvSpPr txBox="1"/>
          <p:nvPr/>
        </p:nvSpPr>
        <p:spPr>
          <a:xfrm>
            <a:off x="1825643" y="6555173"/>
            <a:ext cx="6683143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 err="1"/>
              <a:t>Equal</a:t>
            </a:r>
            <a:r>
              <a:rPr lang="fr-FR" sz="2400" dirty="0"/>
              <a:t> </a:t>
            </a:r>
            <a:r>
              <a:rPr lang="fr-FR" sz="2400" dirty="0" err="1"/>
              <a:t>weights</a:t>
            </a:r>
            <a:r>
              <a:rPr lang="fr-FR" sz="2400" dirty="0"/>
              <a:t> = </a:t>
            </a:r>
            <a:r>
              <a:rPr lang="fr-FR" sz="2400" dirty="0" err="1"/>
              <a:t>equal</a:t>
            </a:r>
            <a:r>
              <a:rPr lang="fr-FR" sz="2400" dirty="0"/>
              <a:t> </a:t>
            </a:r>
            <a:r>
              <a:rPr lang="fr-FR" sz="2400" dirty="0" err="1"/>
              <a:t>influance</a:t>
            </a:r>
            <a:r>
              <a:rPr lang="fr-FR" sz="2400" dirty="0"/>
              <a:t> of F1 and F2 on the total </a:t>
            </a:r>
            <a:r>
              <a:rPr lang="fr-FR" sz="2400" dirty="0" err="1"/>
              <a:t>cost</a:t>
            </a:r>
            <a:endParaRPr lang="fr-FR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BA266-F130-1DA0-7262-2688CD49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2F12E-3A39-E9B0-16EB-F3ECC45A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18</a:t>
            </a:fld>
            <a:endParaRPr lang="en-GB" noProof="0" dirty="0"/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080AB4E9-2FD5-499C-AB21-57B8F8F055C4}"/>
              </a:ext>
            </a:extLst>
          </p:cNvPr>
          <p:cNvSpPr/>
          <p:nvPr/>
        </p:nvSpPr>
        <p:spPr>
          <a:xfrm>
            <a:off x="304800" y="4627413"/>
            <a:ext cx="304800" cy="663517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ccolade ouvrante 16">
            <a:extLst>
              <a:ext uri="{FF2B5EF4-FFF2-40B4-BE49-F238E27FC236}">
                <a16:creationId xmlns:a16="http://schemas.microsoft.com/office/drawing/2014/main" id="{A3DE1B57-CB6F-42A2-89E9-A34439A6F8AE}"/>
              </a:ext>
            </a:extLst>
          </p:cNvPr>
          <p:cNvSpPr/>
          <p:nvPr/>
        </p:nvSpPr>
        <p:spPr>
          <a:xfrm rot="10800000">
            <a:off x="2819400" y="4632383"/>
            <a:ext cx="304800" cy="663517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A8398E-0AA3-42D5-8DBB-536C73C6D3D5}"/>
              </a:ext>
            </a:extLst>
          </p:cNvPr>
          <p:cNvSpPr txBox="1"/>
          <p:nvPr/>
        </p:nvSpPr>
        <p:spPr>
          <a:xfrm>
            <a:off x="609600" y="4644827"/>
            <a:ext cx="2209800" cy="6463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Constraints in cross docking operations</a:t>
            </a:r>
          </a:p>
        </p:txBody>
      </p:sp>
      <p:sp>
        <p:nvSpPr>
          <p:cNvPr id="19" name="Parenthèse ouvrante 18">
            <a:extLst>
              <a:ext uri="{FF2B5EF4-FFF2-40B4-BE49-F238E27FC236}">
                <a16:creationId xmlns:a16="http://schemas.microsoft.com/office/drawing/2014/main" id="{F79E38D9-FA23-4F3F-901A-D32B6D771A4A}"/>
              </a:ext>
            </a:extLst>
          </p:cNvPr>
          <p:cNvSpPr/>
          <p:nvPr/>
        </p:nvSpPr>
        <p:spPr>
          <a:xfrm>
            <a:off x="3052127" y="2261718"/>
            <a:ext cx="800084" cy="617220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0B3137F-B083-4C1B-A8F7-30ED08E26EC7}"/>
              </a:ext>
            </a:extLst>
          </p:cNvPr>
          <p:cNvSpPr txBox="1"/>
          <p:nvPr/>
        </p:nvSpPr>
        <p:spPr>
          <a:xfrm>
            <a:off x="3825707" y="1971017"/>
            <a:ext cx="1379115" cy="646331"/>
          </a:xfrm>
          <a:prstGeom prst="rect">
            <a:avLst/>
          </a:prstGeom>
          <a:solidFill>
            <a:srgbClr val="D99D2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Container Assignment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B7FF59A-E308-4090-AA6D-065294B4CF00}"/>
              </a:ext>
            </a:extLst>
          </p:cNvPr>
          <p:cNvCxnSpPr>
            <a:stCxn id="21" idx="3"/>
          </p:cNvCxnSpPr>
          <p:nvPr/>
        </p:nvCxnSpPr>
        <p:spPr>
          <a:xfrm>
            <a:off x="5204822" y="2294183"/>
            <a:ext cx="717636" cy="5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373ADDDE-258F-4F80-9CB0-350E238748D0}"/>
              </a:ext>
            </a:extLst>
          </p:cNvPr>
          <p:cNvSpPr txBox="1"/>
          <p:nvPr/>
        </p:nvSpPr>
        <p:spPr>
          <a:xfrm>
            <a:off x="5922458" y="2016303"/>
            <a:ext cx="2892301" cy="646331"/>
          </a:xfrm>
          <a:prstGeom prst="rect">
            <a:avLst/>
          </a:prstGeom>
          <a:solidFill>
            <a:srgbClr val="D99D2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Each container has only one destination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C37E7DB-4EFA-4DBE-B782-784DFE6C3494}"/>
              </a:ext>
            </a:extLst>
          </p:cNvPr>
          <p:cNvSpPr txBox="1"/>
          <p:nvPr/>
        </p:nvSpPr>
        <p:spPr>
          <a:xfrm>
            <a:off x="3825707" y="3176240"/>
            <a:ext cx="1545159" cy="369332"/>
          </a:xfrm>
          <a:prstGeom prst="rect">
            <a:avLst/>
          </a:prstGeom>
          <a:solidFill>
            <a:srgbClr val="D2502C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Truck capacity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F9D414AD-7309-4E1B-8D34-34F37FFC42DF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038483" y="3356678"/>
            <a:ext cx="787224" cy="42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E0EBBF85-A153-47CD-B9F8-99945D973190}"/>
              </a:ext>
            </a:extLst>
          </p:cNvPr>
          <p:cNvCxnSpPr>
            <a:cxnSpLocks/>
          </p:cNvCxnSpPr>
          <p:nvPr/>
        </p:nvCxnSpPr>
        <p:spPr>
          <a:xfrm>
            <a:off x="5370866" y="3366345"/>
            <a:ext cx="5515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186F2C71-864E-4B18-AD6E-C69F4634E521}"/>
              </a:ext>
            </a:extLst>
          </p:cNvPr>
          <p:cNvSpPr txBox="1"/>
          <p:nvPr/>
        </p:nvSpPr>
        <p:spPr>
          <a:xfrm>
            <a:off x="5922458" y="2966769"/>
            <a:ext cx="2892300" cy="923330"/>
          </a:xfrm>
          <a:prstGeom prst="rect">
            <a:avLst/>
          </a:prstGeom>
          <a:solidFill>
            <a:srgbClr val="D2502C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Containers assigned to truck can not exceed trucks capacity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9038180-2F6D-452E-8AF2-DBA469AAB326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3064987" y="4985748"/>
            <a:ext cx="739081" cy="163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DD4AA2D2-3842-4823-B045-8983D3AF123F}"/>
              </a:ext>
            </a:extLst>
          </p:cNvPr>
          <p:cNvSpPr txBox="1"/>
          <p:nvPr/>
        </p:nvSpPr>
        <p:spPr>
          <a:xfrm>
            <a:off x="3804068" y="4678921"/>
            <a:ext cx="1545159" cy="646331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Destination consistency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81B5911-DA28-45E7-AAA1-326544BCE5FB}"/>
              </a:ext>
            </a:extLst>
          </p:cNvPr>
          <p:cNvSpPr txBox="1"/>
          <p:nvPr/>
        </p:nvSpPr>
        <p:spPr>
          <a:xfrm>
            <a:off x="5952275" y="4141677"/>
            <a:ext cx="2892300" cy="923330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All containers in one trucks must have the same destination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6A2219DC-9F0F-4D02-929E-1E7FE25AFFC1}"/>
              </a:ext>
            </a:extLst>
          </p:cNvPr>
          <p:cNvCxnSpPr>
            <a:cxnSpLocks/>
          </p:cNvCxnSpPr>
          <p:nvPr/>
        </p:nvCxnSpPr>
        <p:spPr>
          <a:xfrm>
            <a:off x="3038483" y="7280576"/>
            <a:ext cx="7519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7F992070-63B3-42CD-9B08-0D05B0BA04DB}"/>
              </a:ext>
            </a:extLst>
          </p:cNvPr>
          <p:cNvSpPr txBox="1"/>
          <p:nvPr/>
        </p:nvSpPr>
        <p:spPr>
          <a:xfrm>
            <a:off x="3803860" y="7060168"/>
            <a:ext cx="1561932" cy="369332"/>
          </a:xfrm>
          <a:prstGeom prst="rect">
            <a:avLst/>
          </a:prstGeom>
          <a:solidFill>
            <a:srgbClr val="8B4BB3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Truck usage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138CC3D-F793-439B-91C8-91FB2120B91C}"/>
              </a:ext>
            </a:extLst>
          </p:cNvPr>
          <p:cNvSpPr txBox="1"/>
          <p:nvPr/>
        </p:nvSpPr>
        <p:spPr>
          <a:xfrm>
            <a:off x="6000330" y="6796062"/>
            <a:ext cx="2845711" cy="923330"/>
          </a:xfrm>
          <a:prstGeom prst="rect">
            <a:avLst/>
          </a:prstGeom>
          <a:solidFill>
            <a:srgbClr val="8B4BB3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 truck is used if it has at least one container is assigned to it 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81F96D84-A3BD-4DBD-8CC8-839E349884E2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5365792" y="7244834"/>
            <a:ext cx="634538" cy="12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F250EB5A-47DA-4B42-BB6F-DB4D0B6A8F73}"/>
              </a:ext>
            </a:extLst>
          </p:cNvPr>
          <p:cNvSpPr txBox="1"/>
          <p:nvPr/>
        </p:nvSpPr>
        <p:spPr>
          <a:xfrm>
            <a:off x="3884181" y="8109111"/>
            <a:ext cx="1561932" cy="646331"/>
          </a:xfrm>
          <a:prstGeom prst="rect">
            <a:avLst/>
          </a:prstGeom>
          <a:solidFill>
            <a:srgbClr val="675DA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Dock Assignment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64C16843-C5A5-4BBB-9AA0-0C00B5CADEBD}"/>
              </a:ext>
            </a:extLst>
          </p:cNvPr>
          <p:cNvSpPr txBox="1"/>
          <p:nvPr/>
        </p:nvSpPr>
        <p:spPr>
          <a:xfrm>
            <a:off x="5997170" y="8030170"/>
            <a:ext cx="2802509" cy="923330"/>
          </a:xfrm>
          <a:prstGeom prst="rect">
            <a:avLst/>
          </a:prstGeom>
          <a:solidFill>
            <a:srgbClr val="675DA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 truck can not be at two different docks at the same time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E52EC5C-FBFB-4232-85F7-B4AE3A6FB27D}"/>
              </a:ext>
            </a:extLst>
          </p:cNvPr>
          <p:cNvCxnSpPr>
            <a:cxnSpLocks/>
          </p:cNvCxnSpPr>
          <p:nvPr/>
        </p:nvCxnSpPr>
        <p:spPr>
          <a:xfrm>
            <a:off x="5442179" y="8432276"/>
            <a:ext cx="5348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5BA658E4-FFA7-4FDB-B778-61A73688FFF2}"/>
              </a:ext>
            </a:extLst>
          </p:cNvPr>
          <p:cNvSpPr txBox="1"/>
          <p:nvPr/>
        </p:nvSpPr>
        <p:spPr>
          <a:xfrm>
            <a:off x="5977035" y="5307298"/>
            <a:ext cx="2892300" cy="1200329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Truck has only one destination and can only load containers with the same destination</a:t>
            </a:r>
          </a:p>
        </p:txBody>
      </p:sp>
      <p:sp>
        <p:nvSpPr>
          <p:cNvPr id="60" name="Parenthèse ouvrante 59">
            <a:extLst>
              <a:ext uri="{FF2B5EF4-FFF2-40B4-BE49-F238E27FC236}">
                <a16:creationId xmlns:a16="http://schemas.microsoft.com/office/drawing/2014/main" id="{D1ED751B-9848-43E8-8153-0E61BB7FC58C}"/>
              </a:ext>
            </a:extLst>
          </p:cNvPr>
          <p:cNvSpPr/>
          <p:nvPr/>
        </p:nvSpPr>
        <p:spPr>
          <a:xfrm>
            <a:off x="5778370" y="4448297"/>
            <a:ext cx="127352" cy="138526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A448AF6B-8D13-4173-8955-A450FC3C9FF7}"/>
              </a:ext>
            </a:extLst>
          </p:cNvPr>
          <p:cNvCxnSpPr>
            <a:cxnSpLocks/>
          </p:cNvCxnSpPr>
          <p:nvPr/>
        </p:nvCxnSpPr>
        <p:spPr>
          <a:xfrm>
            <a:off x="5335236" y="5002086"/>
            <a:ext cx="443134" cy="7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6637E722-F15B-455A-8C0C-640A2FC1EC4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52DC7F4-FF14-4529-A9B9-9A8F6391C19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2" name="TextBox 23">
            <a:extLst>
              <a:ext uri="{FF2B5EF4-FFF2-40B4-BE49-F238E27FC236}">
                <a16:creationId xmlns:a16="http://schemas.microsoft.com/office/drawing/2014/main" id="{3525D950-83D0-4FFD-94E3-7D407824F7DF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73" name="TextBox 20">
            <a:extLst>
              <a:ext uri="{FF2B5EF4-FFF2-40B4-BE49-F238E27FC236}">
                <a16:creationId xmlns:a16="http://schemas.microsoft.com/office/drawing/2014/main" id="{FE5A43D2-317A-4BB6-BAE0-993E39375E34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74" name="TextBox 23">
            <a:extLst>
              <a:ext uri="{FF2B5EF4-FFF2-40B4-BE49-F238E27FC236}">
                <a16:creationId xmlns:a16="http://schemas.microsoft.com/office/drawing/2014/main" id="{50ACEF1B-665B-4AE7-8E90-83969670D39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75" name="TextBox 23">
            <a:extLst>
              <a:ext uri="{FF2B5EF4-FFF2-40B4-BE49-F238E27FC236}">
                <a16:creationId xmlns:a16="http://schemas.microsoft.com/office/drawing/2014/main" id="{011FB88F-E067-4819-BA6B-75822CEC8D1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76" name="TextBox 23">
            <a:extLst>
              <a:ext uri="{FF2B5EF4-FFF2-40B4-BE49-F238E27FC236}">
                <a16:creationId xmlns:a16="http://schemas.microsoft.com/office/drawing/2014/main" id="{7565CDBA-55EE-418B-9010-A493E0786AA7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77" name="TextBox 23">
            <a:extLst>
              <a:ext uri="{FF2B5EF4-FFF2-40B4-BE49-F238E27FC236}">
                <a16:creationId xmlns:a16="http://schemas.microsoft.com/office/drawing/2014/main" id="{76B4CDFB-759A-4756-A24D-5EA54FB03401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78" name="TextBox 23">
            <a:extLst>
              <a:ext uri="{FF2B5EF4-FFF2-40B4-BE49-F238E27FC236}">
                <a16:creationId xmlns:a16="http://schemas.microsoft.com/office/drawing/2014/main" id="{DFE727B5-5A6A-477B-A305-D4B674E8863A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79" name="TextBox 26">
            <a:extLst>
              <a:ext uri="{FF2B5EF4-FFF2-40B4-BE49-F238E27FC236}">
                <a16:creationId xmlns:a16="http://schemas.microsoft.com/office/drawing/2014/main" id="{E3897804-843A-4A08-993D-AAA8AC9F3E02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80" name="TextBox 23">
            <a:extLst>
              <a:ext uri="{FF2B5EF4-FFF2-40B4-BE49-F238E27FC236}">
                <a16:creationId xmlns:a16="http://schemas.microsoft.com/office/drawing/2014/main" id="{A4E17C30-00F4-49BF-8374-ED5F93B4D19F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15B10717-6971-4F51-9177-1F27C2739DC4}"/>
                  </a:ext>
                </a:extLst>
              </p:cNvPr>
              <p:cNvSpPr txBox="1"/>
              <p:nvPr/>
            </p:nvSpPr>
            <p:spPr>
              <a:xfrm>
                <a:off x="8869335" y="1929020"/>
                <a:ext cx="8722926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 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=1…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𝑐𝑜𝑛𝑡𝑎𝑖𝑛𝑒𝑟𝑠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15B10717-6971-4F51-9177-1F27C2739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335" y="1929020"/>
                <a:ext cx="8722926" cy="871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2954D27C-668B-41F1-B83C-86D913CF9B12}"/>
                  </a:ext>
                </a:extLst>
              </p:cNvPr>
              <p:cNvSpPr txBox="1"/>
              <p:nvPr/>
            </p:nvSpPr>
            <p:spPr>
              <a:xfrm>
                <a:off x="8814758" y="2963180"/>
                <a:ext cx="9793356" cy="11482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∀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=1…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nary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trucks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capacity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truck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,</m:t>
                      </m:r>
                    </m:oMath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length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container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2954D27C-668B-41F1-B83C-86D913CF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758" y="2963180"/>
                <a:ext cx="9793356" cy="1148263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FDF39F5E-011C-4137-8842-3FBC1EF720C4}"/>
                  </a:ext>
                </a:extLst>
              </p:cNvPr>
              <p:cNvSpPr txBox="1"/>
              <p:nvPr/>
            </p:nvSpPr>
            <p:spPr>
              <a:xfrm>
                <a:off x="8869335" y="4268638"/>
                <a:ext cx="6438044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𝑑𝑗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+1 , 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𝑑𝑗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𝑑𝑒𝑠𝑡𝑖𝑛𝑎𝑡𝑖𝑜𝑛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𝑚𝑎𝑡𝑟𝑖𝑥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𝑐𝑜𝑛𝑡𝑎𝑖𝑛𝑒𝑟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𝑑𝑒𝑠𝑡𝑖𝑛𝑎𝑡𝑖𝑜𝑛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FDF39F5E-011C-4137-8842-3FBC1EF72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335" y="4268638"/>
                <a:ext cx="6438044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D3F32162-ACF1-44F3-B5F9-6172D59BC317}"/>
                  </a:ext>
                </a:extLst>
              </p:cNvPr>
              <p:cNvSpPr txBox="1"/>
              <p:nvPr/>
            </p:nvSpPr>
            <p:spPr>
              <a:xfrm>
                <a:off x="8869335" y="7016495"/>
                <a:ext cx="6526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𝑢𝑠𝑒𝑑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𝑜𝑡h𝑒𝑟𝑤𝑖𝑠𝑒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D3F32162-ACF1-44F3-B5F9-6172D59BC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335" y="7016495"/>
                <a:ext cx="6526915" cy="276999"/>
              </a:xfrm>
              <a:prstGeom prst="rect">
                <a:avLst/>
              </a:prstGeom>
              <a:blipFill>
                <a:blip r:embed="rId5"/>
                <a:stretch>
                  <a:fillRect l="-373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A9A4CB26-5C06-40BD-AB77-B60CC21E1EF7}"/>
                  </a:ext>
                </a:extLst>
              </p:cNvPr>
              <p:cNvSpPr txBox="1"/>
              <p:nvPr/>
            </p:nvSpPr>
            <p:spPr>
              <a:xfrm>
                <a:off x="8844575" y="5382076"/>
                <a:ext cx="798353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: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𝑏𝑖𝑛𝑎𝑟𝑦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𝑣𝑎𝑟𝑖𝑎𝑏𝑙𝑒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, 1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𝑡𝑟𝑢𝑐𝑘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𝑎𝑠𝑠𝑖𝑔𝑛𝑒𝑑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𝑑𝑒𝑠𝑡𝑖𝑛𝑎𝑡𝑖𝑜𝑛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𝑏𝑖𝑛𝑎𝑟𝑦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𝑣𝑎𝑟𝑖𝑎𝑏𝑙𝑒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, 1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𝑡𝑟𝑢𝑐𝑘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𝑢𝑠𝑒𝑑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A9A4CB26-5C06-40BD-AB77-B60CC21E1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575" y="5382076"/>
                <a:ext cx="7983532" cy="778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D9FED4CC-E65A-4D2C-8F3A-79278F989AC1}"/>
                  </a:ext>
                </a:extLst>
              </p:cNvPr>
              <p:cNvSpPr txBox="1"/>
              <p:nvPr/>
            </p:nvSpPr>
            <p:spPr>
              <a:xfrm>
                <a:off x="8879274" y="6304907"/>
                <a:ext cx="2107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D9FED4CC-E65A-4D2C-8F3A-79278F989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274" y="6304907"/>
                <a:ext cx="2107500" cy="276999"/>
              </a:xfrm>
              <a:prstGeom prst="rect">
                <a:avLst/>
              </a:prstGeom>
              <a:blipFill>
                <a:blip r:embed="rId7"/>
                <a:stretch>
                  <a:fillRect l="-1159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B501D716-0121-4E5F-A6C6-0F35FBF4E0C5}"/>
                  </a:ext>
                </a:extLst>
              </p:cNvPr>
              <p:cNvSpPr txBox="1"/>
              <p:nvPr/>
            </p:nvSpPr>
            <p:spPr>
              <a:xfrm>
                <a:off x="8879274" y="8353335"/>
                <a:ext cx="869988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h𝑑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 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h𝑑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𝑏𝑖𝑛𝑎𝑟𝑦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𝑣𝑎𝑟𝑖𝑎𝑏𝑙𝑒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, 1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𝑡𝑟𝑢𝑐𝑘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𝑎𝑠𝑠𝑖𝑔𝑛𝑒𝑑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𝑑𝑜𝑐𝑘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,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B501D716-0121-4E5F-A6C6-0F35FBF4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274" y="8353335"/>
                <a:ext cx="8699882" cy="7788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46658426-0C39-415A-AD10-1BB3BCA88472}"/>
              </a:ext>
            </a:extLst>
          </p:cNvPr>
          <p:cNvSpPr/>
          <p:nvPr/>
        </p:nvSpPr>
        <p:spPr>
          <a:xfrm>
            <a:off x="11670218" y="3343722"/>
            <a:ext cx="5758542" cy="3368935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191000" y="3126557"/>
            <a:ext cx="6325369" cy="3468101"/>
          </a:xfrm>
          <a:custGeom>
            <a:avLst/>
            <a:gdLst/>
            <a:ahLst/>
            <a:cxnLst/>
            <a:rect l="l" t="t" r="r" b="b"/>
            <a:pathLst>
              <a:path w="7164290" h="3805352">
                <a:moveTo>
                  <a:pt x="0" y="0"/>
                </a:moveTo>
                <a:lnTo>
                  <a:pt x="7164290" y="0"/>
                </a:lnTo>
                <a:lnTo>
                  <a:pt x="7164290" y="3805352"/>
                </a:lnTo>
                <a:lnTo>
                  <a:pt x="0" y="3805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1822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19</a:t>
            </a:fld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63B884-63D7-452F-8D23-C589FE50CA5E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FE19DBB-763E-4DAF-BDCB-158A3FA08D7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224CC-5C7C-4C69-8039-DB90903A1C8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EC9F32-6B76-47D9-B056-AF124BDF52AC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4D7A793-9209-4A2D-A0B1-A8275CCB99DB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799B8FC7-31C1-4852-8025-631D4B0420E3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GA operators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0DFC53DC-01E2-43FA-A638-670853FAB3C9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66FDFA3-D9E9-4315-8424-56EB762D494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1A87F2C-FEB0-47F5-BECB-5696DDE85B94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Unfeasibility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4A8A4051-A2AC-48B7-860E-2E5E8AA3E9C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2E17E34-1CCA-4B5F-B889-CA8F6A5DCD23}"/>
              </a:ext>
            </a:extLst>
          </p:cNvPr>
          <p:cNvSpPr txBox="1"/>
          <p:nvPr/>
        </p:nvSpPr>
        <p:spPr>
          <a:xfrm>
            <a:off x="228600" y="4359966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Mixed initialization :</a:t>
            </a:r>
          </a:p>
          <a:p>
            <a:endParaRPr lang="en-GB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688E839-19B4-4A5D-A392-DDEF5517B75F}"/>
              </a:ext>
            </a:extLst>
          </p:cNvPr>
          <p:cNvSpPr txBox="1"/>
          <p:nvPr/>
        </p:nvSpPr>
        <p:spPr>
          <a:xfrm>
            <a:off x="11997787" y="3478313"/>
            <a:ext cx="48209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Heuristic population initialization : </a:t>
            </a:r>
            <a:r>
              <a:rPr lang="en-GB" dirty="0" err="1"/>
              <a:t>Binpacking</a:t>
            </a:r>
            <a:endParaRPr lang="en-GB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5D6868B-975D-4416-83F7-54CBA4747A9B}"/>
              </a:ext>
            </a:extLst>
          </p:cNvPr>
          <p:cNvSpPr txBox="1"/>
          <p:nvPr/>
        </p:nvSpPr>
        <p:spPr>
          <a:xfrm>
            <a:off x="11970519" y="4087210"/>
            <a:ext cx="54582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Group containers by destination and sort by decreasing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each destination group: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If truck is new , assign destination to truck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Else assign container to truck with same destination and enough capacity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Move to next container</a:t>
            </a:r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9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99296CB2-0012-4CD2-AC4D-2199F214A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629" y="7765262"/>
            <a:ext cx="535904" cy="535904"/>
          </a:xfrm>
          <a:prstGeom prst="rect">
            <a:avLst/>
          </a:prstGeom>
        </p:spPr>
      </p:pic>
      <p:sp>
        <p:nvSpPr>
          <p:cNvPr id="40" name="TextBox 8">
            <a:extLst>
              <a:ext uri="{FF2B5EF4-FFF2-40B4-BE49-F238E27FC236}">
                <a16:creationId xmlns:a16="http://schemas.microsoft.com/office/drawing/2014/main" id="{8C922C62-BBFE-4D11-B14D-0BAD05F89B7D}"/>
              </a:ext>
            </a:extLst>
          </p:cNvPr>
          <p:cNvSpPr txBox="1"/>
          <p:nvPr/>
        </p:nvSpPr>
        <p:spPr>
          <a:xfrm>
            <a:off x="2826130" y="7839501"/>
            <a:ext cx="723420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Best fit </a:t>
            </a:r>
            <a:r>
              <a:rPr lang="fr-FR" sz="2400" dirty="0" err="1"/>
              <a:t>decreasing</a:t>
            </a:r>
            <a:r>
              <a:rPr lang="fr-FR" sz="2400" dirty="0"/>
              <a:t>, fil the trucks to max, no truck </a:t>
            </a:r>
            <a:r>
              <a:rPr lang="fr-FR" sz="2400" dirty="0" err="1"/>
              <a:t>waste</a:t>
            </a:r>
            <a:endParaRPr lang="fr-FR" sz="2400" dirty="0"/>
          </a:p>
        </p:txBody>
      </p:sp>
      <p:pic>
        <p:nvPicPr>
          <p:cNvPr id="41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171D9E73-7D86-4934-83D2-2F8B4A6B74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629" y="8508904"/>
            <a:ext cx="535904" cy="535904"/>
          </a:xfrm>
          <a:prstGeom prst="rect">
            <a:avLst/>
          </a:prstGeom>
        </p:spPr>
      </p:pic>
      <p:sp>
        <p:nvSpPr>
          <p:cNvPr id="42" name="TextBox 8">
            <a:extLst>
              <a:ext uri="{FF2B5EF4-FFF2-40B4-BE49-F238E27FC236}">
                <a16:creationId xmlns:a16="http://schemas.microsoft.com/office/drawing/2014/main" id="{E00F37FB-F2E8-4D64-83DE-4D822C35ED15}"/>
              </a:ext>
            </a:extLst>
          </p:cNvPr>
          <p:cNvSpPr txBox="1"/>
          <p:nvPr/>
        </p:nvSpPr>
        <p:spPr>
          <a:xfrm>
            <a:off x="2826130" y="8566969"/>
            <a:ext cx="723420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Fast and </a:t>
            </a:r>
            <a:r>
              <a:rPr lang="en-GB" sz="2400" dirty="0"/>
              <a:t>less</a:t>
            </a:r>
            <a:r>
              <a:rPr lang="fr-FR" sz="2400" dirty="0"/>
              <a:t> </a:t>
            </a:r>
            <a:r>
              <a:rPr lang="en-GB" sz="2400" dirty="0"/>
              <a:t>computational</a:t>
            </a:r>
            <a:r>
              <a:rPr lang="fr-FR" sz="2400" dirty="0"/>
              <a:t> 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3244346"/>
            <a:ext cx="4232004" cy="1797580"/>
            <a:chOff x="0" y="0"/>
            <a:chExt cx="5642673" cy="2396773"/>
          </a:xfrm>
        </p:grpSpPr>
        <p:sp>
          <p:nvSpPr>
            <p:cNvPr id="4" name="TextBox 4"/>
            <p:cNvSpPr txBox="1"/>
            <p:nvPr/>
          </p:nvSpPr>
          <p:spPr>
            <a:xfrm>
              <a:off x="0" y="146228"/>
              <a:ext cx="5383645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GB" sz="3500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01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18823"/>
              <a:ext cx="5383645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GB" sz="3000" noProof="0" dirty="0">
                  <a:solidFill>
                    <a:srgbClr val="000000"/>
                  </a:solidFill>
                  <a:latin typeface="Inter 2"/>
                  <a:ea typeface="Inter 2"/>
                  <a:cs typeface="Inter 2"/>
                  <a:sym typeface="Inter 2"/>
                </a:rPr>
                <a:t>Motivation and context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6350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5989638"/>
            <a:ext cx="4232004" cy="1261840"/>
            <a:chOff x="0" y="0"/>
            <a:chExt cx="5642673" cy="1682453"/>
          </a:xfrm>
        </p:grpSpPr>
        <p:sp>
          <p:nvSpPr>
            <p:cNvPr id="8" name="TextBox 8"/>
            <p:cNvSpPr txBox="1"/>
            <p:nvPr/>
          </p:nvSpPr>
          <p:spPr>
            <a:xfrm>
              <a:off x="0" y="152865"/>
              <a:ext cx="5383645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GB" sz="3500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04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15703"/>
              <a:ext cx="5383645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GB" sz="3000" noProof="0" dirty="0">
                  <a:solidFill>
                    <a:srgbClr val="000000"/>
                  </a:solidFill>
                  <a:latin typeface="Inter 2"/>
                  <a:ea typeface="Inter 2"/>
                  <a:cs typeface="Inter 2"/>
                  <a:sym typeface="Inter 2"/>
                </a:rPr>
                <a:t>Genetic operators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6350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408690" y="3249109"/>
            <a:ext cx="4232004" cy="1255325"/>
            <a:chOff x="0" y="6350"/>
            <a:chExt cx="5642673" cy="167376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46228"/>
              <a:ext cx="5383645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GB" sz="3500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02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18823"/>
              <a:ext cx="5642673" cy="661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GB" sz="3000" noProof="0" dirty="0">
                  <a:solidFill>
                    <a:srgbClr val="000000"/>
                  </a:solidFill>
                  <a:latin typeface="Inter 2"/>
                  <a:ea typeface="Inter 2"/>
                  <a:cs typeface="Inter 2"/>
                  <a:sym typeface="Inter 2"/>
                </a:rPr>
                <a:t>Genetic Algorithm (GA)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6350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408690" y="5794669"/>
            <a:ext cx="4232004" cy="1261840"/>
            <a:chOff x="0" y="0"/>
            <a:chExt cx="5642673" cy="168245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52865"/>
              <a:ext cx="5383645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GB" sz="3500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05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15703"/>
              <a:ext cx="5383645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GB" sz="3000" noProof="0" dirty="0">
                  <a:solidFill>
                    <a:srgbClr val="000000"/>
                  </a:solidFill>
                  <a:latin typeface="Inter 2"/>
                  <a:ea typeface="Inter 2"/>
                  <a:cs typeface="Inter 2"/>
                  <a:sym typeface="Inter 2"/>
                </a:rPr>
                <a:t>Experimental study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6350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24251" y="5497342"/>
            <a:ext cx="4232004" cy="1797580"/>
            <a:chOff x="0" y="0"/>
            <a:chExt cx="5642673" cy="239677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46228"/>
              <a:ext cx="5383645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GB" sz="3500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03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18823"/>
              <a:ext cx="5383645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GB" sz="3000" noProof="0" dirty="0">
                  <a:solidFill>
                    <a:srgbClr val="000000"/>
                  </a:solidFill>
                  <a:latin typeface="Inter 2"/>
                  <a:ea typeface="Inter 2"/>
                  <a:cs typeface="Inter 2"/>
                  <a:sym typeface="Inter 2"/>
                </a:rPr>
                <a:t>Conclusions and discussion</a:t>
              </a:r>
            </a:p>
          </p:txBody>
        </p:sp>
        <p:sp>
          <p:nvSpPr>
            <p:cNvPr id="22" name="AutoShape 22"/>
            <p:cNvSpPr/>
            <p:nvPr/>
          </p:nvSpPr>
          <p:spPr>
            <a:xfrm>
              <a:off x="0" y="6350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126102" y="452992"/>
            <a:ext cx="346030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</a:pPr>
            <a:r>
              <a:rPr lang="en-GB" sz="90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PLAN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99F9634-4EC2-B785-C577-578EA90C6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62F2D76-7921-25F0-707A-672DBEC1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</a:t>
            </a:fld>
            <a:endParaRPr lang="en-GB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20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FE19DBB-763E-4DAF-BDCB-158A3FA08D7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224CC-5C7C-4C69-8039-DB90903A1C8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EC9F32-6B76-47D9-B056-AF124BDF52AC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4D7A793-9209-4A2D-A0B1-A8275CCB99DB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66FDFA3-D9E9-4315-8424-56EB762D494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4A8A4051-A2AC-48B7-860E-2E5E8AA3E9C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1D2ADC-D8FB-430A-801A-04206C2CA02A}"/>
              </a:ext>
            </a:extLst>
          </p:cNvPr>
          <p:cNvSpPr txBox="1"/>
          <p:nvPr/>
        </p:nvSpPr>
        <p:spPr>
          <a:xfrm>
            <a:off x="7487226" y="3006826"/>
            <a:ext cx="156349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Population</a:t>
            </a:r>
            <a:r>
              <a:rPr lang="en-GB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0C729C1-9C6F-4174-B379-41DC8C0809BC}"/>
              </a:ext>
            </a:extLst>
          </p:cNvPr>
          <p:cNvSpPr txBox="1"/>
          <p:nvPr/>
        </p:nvSpPr>
        <p:spPr>
          <a:xfrm>
            <a:off x="7487226" y="3907053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random 3 individuals</a:t>
            </a:r>
            <a:r>
              <a:rPr lang="en-GB" dirty="0"/>
              <a:t> </a:t>
            </a:r>
          </a:p>
        </p:txBody>
      </p:sp>
      <p:sp>
        <p:nvSpPr>
          <p:cNvPr id="7" name="Losange 6">
            <a:extLst>
              <a:ext uri="{FF2B5EF4-FFF2-40B4-BE49-F238E27FC236}">
                <a16:creationId xmlns:a16="http://schemas.microsoft.com/office/drawing/2014/main" id="{82565B22-7FC9-4661-BDF2-5E4978AA4A1E}"/>
              </a:ext>
            </a:extLst>
          </p:cNvPr>
          <p:cNvSpPr/>
          <p:nvPr/>
        </p:nvSpPr>
        <p:spPr>
          <a:xfrm>
            <a:off x="7098341" y="5143500"/>
            <a:ext cx="2378717" cy="1162280"/>
          </a:xfrm>
          <a:prstGeom prst="diamond">
            <a:avLst/>
          </a:prstGeom>
          <a:solidFill>
            <a:srgbClr val="CE79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Fitness Evaluation 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CBD1582-636E-4D69-8EF9-7012195C0768}"/>
              </a:ext>
            </a:extLst>
          </p:cNvPr>
          <p:cNvSpPr txBox="1"/>
          <p:nvPr/>
        </p:nvSpPr>
        <p:spPr>
          <a:xfrm>
            <a:off x="7487226" y="6901063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best Individual </a:t>
            </a:r>
            <a:endParaRPr lang="en-GB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CD8DAE9-6FA3-4DA1-B711-6B755E65A167}"/>
              </a:ext>
            </a:extLst>
          </p:cNvPr>
          <p:cNvSpPr txBox="1"/>
          <p:nvPr/>
        </p:nvSpPr>
        <p:spPr>
          <a:xfrm>
            <a:off x="6930285" y="8154535"/>
            <a:ext cx="2670915" cy="646331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Parent 1 = Best individual .copy()</a:t>
            </a:r>
            <a:endParaRPr lang="en-GB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C91C193-4F4E-4AFD-BBB9-0803D6E144D7}"/>
              </a:ext>
            </a:extLst>
          </p:cNvPr>
          <p:cNvCxnSpPr>
            <a:stCxn id="6" idx="2"/>
            <a:endCxn id="43" idx="0"/>
          </p:cNvCxnSpPr>
          <p:nvPr/>
        </p:nvCxnSpPr>
        <p:spPr>
          <a:xfrm flipH="1">
            <a:off x="8265744" y="3376158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3702B3F6-8642-4E63-B4EF-E8DDDAC49724}"/>
              </a:ext>
            </a:extLst>
          </p:cNvPr>
          <p:cNvCxnSpPr/>
          <p:nvPr/>
        </p:nvCxnSpPr>
        <p:spPr>
          <a:xfrm flipH="1">
            <a:off x="8287699" y="4582980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BBF0B3D-7BA4-4EF5-AD70-4C60F0191D20}"/>
              </a:ext>
            </a:extLst>
          </p:cNvPr>
          <p:cNvCxnSpPr/>
          <p:nvPr/>
        </p:nvCxnSpPr>
        <p:spPr>
          <a:xfrm flipH="1">
            <a:off x="8295688" y="6318849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F8E8FE4F-80FC-4541-83B5-5B248B9464F3}"/>
              </a:ext>
            </a:extLst>
          </p:cNvPr>
          <p:cNvCxnSpPr/>
          <p:nvPr/>
        </p:nvCxnSpPr>
        <p:spPr>
          <a:xfrm flipH="1">
            <a:off x="8262514" y="7623640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55163DE5-860F-481B-BC2C-11B0C07038A9}"/>
              </a:ext>
            </a:extLst>
          </p:cNvPr>
          <p:cNvSpPr txBox="1"/>
          <p:nvPr/>
        </p:nvSpPr>
        <p:spPr>
          <a:xfrm>
            <a:off x="12287826" y="2947057"/>
            <a:ext cx="156349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Population</a:t>
            </a:r>
            <a:r>
              <a:rPr lang="en-GB" dirty="0"/>
              <a:t>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8818849-D735-426D-8A22-3BF43B7DC7FB}"/>
              </a:ext>
            </a:extLst>
          </p:cNvPr>
          <p:cNvSpPr txBox="1"/>
          <p:nvPr/>
        </p:nvSpPr>
        <p:spPr>
          <a:xfrm>
            <a:off x="12287826" y="3847284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random 3 individuals</a:t>
            </a:r>
            <a:r>
              <a:rPr lang="en-GB" dirty="0"/>
              <a:t> </a:t>
            </a:r>
          </a:p>
        </p:txBody>
      </p:sp>
      <p:sp>
        <p:nvSpPr>
          <p:cNvPr id="51" name="Losange 50">
            <a:extLst>
              <a:ext uri="{FF2B5EF4-FFF2-40B4-BE49-F238E27FC236}">
                <a16:creationId xmlns:a16="http://schemas.microsoft.com/office/drawing/2014/main" id="{C543CA53-FF42-406C-AD21-5AA5D6DE0703}"/>
              </a:ext>
            </a:extLst>
          </p:cNvPr>
          <p:cNvSpPr/>
          <p:nvPr/>
        </p:nvSpPr>
        <p:spPr>
          <a:xfrm>
            <a:off x="11898941" y="5083731"/>
            <a:ext cx="2378717" cy="1162280"/>
          </a:xfrm>
          <a:prstGeom prst="diamond">
            <a:avLst/>
          </a:prstGeom>
          <a:solidFill>
            <a:srgbClr val="CE79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Fitness Evaluation 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3764C83-91EB-4195-8F2A-680AD5CA4E4A}"/>
              </a:ext>
            </a:extLst>
          </p:cNvPr>
          <p:cNvSpPr txBox="1"/>
          <p:nvPr/>
        </p:nvSpPr>
        <p:spPr>
          <a:xfrm>
            <a:off x="12287826" y="6841294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best Individual </a:t>
            </a:r>
            <a:endParaRPr lang="en-GB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1DBE273-0BE1-4346-B795-80AEE208AEB1}"/>
              </a:ext>
            </a:extLst>
          </p:cNvPr>
          <p:cNvSpPr txBox="1"/>
          <p:nvPr/>
        </p:nvSpPr>
        <p:spPr>
          <a:xfrm>
            <a:off x="11730885" y="8094766"/>
            <a:ext cx="2670915" cy="646331"/>
          </a:xfrm>
          <a:prstGeom prst="rect">
            <a:avLst/>
          </a:prstGeom>
          <a:solidFill>
            <a:srgbClr val="675DA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Parent 2 = Best individual .copy()</a:t>
            </a:r>
            <a:endParaRPr lang="en-GB" dirty="0"/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C871A1B2-D7D7-4339-8EA9-BDA6C6068DB8}"/>
              </a:ext>
            </a:extLst>
          </p:cNvPr>
          <p:cNvCxnSpPr>
            <a:stCxn id="49" idx="2"/>
            <a:endCxn id="50" idx="0"/>
          </p:cNvCxnSpPr>
          <p:nvPr/>
        </p:nvCxnSpPr>
        <p:spPr>
          <a:xfrm flipH="1">
            <a:off x="13066344" y="3316389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CA547561-1BC1-45CD-94EC-EAAFA6E85462}"/>
              </a:ext>
            </a:extLst>
          </p:cNvPr>
          <p:cNvCxnSpPr/>
          <p:nvPr/>
        </p:nvCxnSpPr>
        <p:spPr>
          <a:xfrm flipH="1">
            <a:off x="13088299" y="4523211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22F3E393-334C-45A8-AE41-A9F5442E1E80}"/>
              </a:ext>
            </a:extLst>
          </p:cNvPr>
          <p:cNvCxnSpPr/>
          <p:nvPr/>
        </p:nvCxnSpPr>
        <p:spPr>
          <a:xfrm flipH="1">
            <a:off x="13096288" y="6259080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8B50FDFC-09F5-4289-8C11-312AAF3EE010}"/>
              </a:ext>
            </a:extLst>
          </p:cNvPr>
          <p:cNvCxnSpPr/>
          <p:nvPr/>
        </p:nvCxnSpPr>
        <p:spPr>
          <a:xfrm flipH="1">
            <a:off x="13063114" y="7563871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BF5EF-A297-4B41-AAFE-7F40DD7C7074}"/>
              </a:ext>
            </a:extLst>
          </p:cNvPr>
          <p:cNvSpPr txBox="1"/>
          <p:nvPr/>
        </p:nvSpPr>
        <p:spPr>
          <a:xfrm>
            <a:off x="2219976" y="3537721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Tournament selection </a:t>
            </a: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85718A93-C654-423C-AF2D-3B177E60A30C}"/>
              </a:ext>
            </a:extLst>
          </p:cNvPr>
          <p:cNvSpPr/>
          <p:nvPr/>
        </p:nvSpPr>
        <p:spPr>
          <a:xfrm>
            <a:off x="709630" y="3898545"/>
            <a:ext cx="5758542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A1A7139B-70C8-4004-A903-0D334D221BFD}"/>
              </a:ext>
            </a:extLst>
          </p:cNvPr>
          <p:cNvSpPr txBox="1"/>
          <p:nvPr/>
        </p:nvSpPr>
        <p:spPr>
          <a:xfrm>
            <a:off x="831328" y="4127193"/>
            <a:ext cx="5458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Select a group of k individuals from population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each individual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Calculate fitness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Best_individual</a:t>
            </a:r>
            <a:r>
              <a:rPr lang="en-GB" dirty="0"/>
              <a:t> = </a:t>
            </a:r>
            <a:r>
              <a:rPr lang="en-GB" dirty="0" err="1"/>
              <a:t>best_fitness</a:t>
            </a:r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7DCA993-3AE0-4199-9869-4420E7659A45}"/>
              </a:ext>
            </a:extLst>
          </p:cNvPr>
          <p:cNvSpPr txBox="1"/>
          <p:nvPr/>
        </p:nvSpPr>
        <p:spPr>
          <a:xfrm>
            <a:off x="526183" y="5357434"/>
            <a:ext cx="495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/>
              <a:t>Return </a:t>
            </a:r>
            <a:r>
              <a:rPr lang="en-GB" dirty="0" err="1"/>
              <a:t>Best_individual.copy</a:t>
            </a:r>
            <a:r>
              <a:rPr lang="en-GB" dirty="0"/>
              <a:t>()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5AAEF2-3593-42FD-ADCE-DD6F323F4ED3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9" name="TextBox 23">
            <a:extLst>
              <a:ext uri="{FF2B5EF4-FFF2-40B4-BE49-F238E27FC236}">
                <a16:creationId xmlns:a16="http://schemas.microsoft.com/office/drawing/2014/main" id="{C21C2616-23D8-4FD4-885B-1B11DC679DF9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GA operators</a:t>
            </a:r>
          </a:p>
        </p:txBody>
      </p:sp>
      <p:sp>
        <p:nvSpPr>
          <p:cNvPr id="61" name="TextBox 23">
            <a:extLst>
              <a:ext uri="{FF2B5EF4-FFF2-40B4-BE49-F238E27FC236}">
                <a16:creationId xmlns:a16="http://schemas.microsoft.com/office/drawing/2014/main" id="{898FD4E5-A459-446D-A3D5-39CFB424F7F9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62" name="TextBox 23">
            <a:extLst>
              <a:ext uri="{FF2B5EF4-FFF2-40B4-BE49-F238E27FC236}">
                <a16:creationId xmlns:a16="http://schemas.microsoft.com/office/drawing/2014/main" id="{423AE913-5C7E-48B2-8176-42D3D48602C3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Unfeasibility</a:t>
            </a:r>
          </a:p>
        </p:txBody>
      </p:sp>
    </p:spTree>
    <p:extLst>
      <p:ext uri="{BB962C8B-B14F-4D97-AF65-F5344CB8AC3E}">
        <p14:creationId xmlns:p14="http://schemas.microsoft.com/office/powerpoint/2010/main" val="2246362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21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FE19DBB-763E-4DAF-BDCB-158A3FA08D7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224CC-5C7C-4C69-8039-DB90903A1C8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EC9F32-6B76-47D9-B056-AF124BDF52AC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4D7A793-9209-4A2D-A0B1-A8275CCB99DB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66FDFA3-D9E9-4315-8424-56EB762D494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4A8A4051-A2AC-48B7-860E-2E5E8AA3E9C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D8468839-3876-41CD-8B02-98A1691C92BD}"/>
              </a:ext>
            </a:extLst>
          </p:cNvPr>
          <p:cNvSpPr txBox="1"/>
          <p:nvPr/>
        </p:nvSpPr>
        <p:spPr>
          <a:xfrm>
            <a:off x="-161167" y="4276511"/>
            <a:ext cx="8247133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Parent 1 : [ 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[4,6],0,3,0, </a:t>
            </a:r>
            <a:r>
              <a:rPr lang="en-GB" sz="2000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{Crossover point}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[1],0, 5 ,0,[],0, 1 ,0</a:t>
            </a:r>
            <a:r>
              <a:rPr lang="en-GB" sz="2000" b="1" noProof="0" dirty="0">
                <a:solidFill>
                  <a:srgbClr val="5CE1E6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61D51BA6-E7E7-454B-A460-ECD2EC2ECC8B}"/>
              </a:ext>
            </a:extLst>
          </p:cNvPr>
          <p:cNvSpPr txBox="1"/>
          <p:nvPr/>
        </p:nvSpPr>
        <p:spPr>
          <a:xfrm>
            <a:off x="158066" y="3602024"/>
            <a:ext cx="7813749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Parent 2 : [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[3,7],0,4 ,0,</a:t>
            </a:r>
            <a:r>
              <a:rPr lang="en-GB" sz="2000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{</a:t>
            </a:r>
            <a:r>
              <a:rPr lang="en-GB" sz="2000" b="1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Crossover point</a:t>
            </a:r>
            <a:r>
              <a:rPr lang="en-GB" sz="2000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}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[],0,7 ,0,[2],0, 6, 0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61" name="TextBox 12">
            <a:extLst>
              <a:ext uri="{FF2B5EF4-FFF2-40B4-BE49-F238E27FC236}">
                <a16:creationId xmlns:a16="http://schemas.microsoft.com/office/drawing/2014/main" id="{A9973B4C-E9D1-4EA0-895B-B831F84A632A}"/>
              </a:ext>
            </a:extLst>
          </p:cNvPr>
          <p:cNvSpPr txBox="1"/>
          <p:nvPr/>
        </p:nvSpPr>
        <p:spPr>
          <a:xfrm>
            <a:off x="8728907" y="4276511"/>
            <a:ext cx="8700627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Offspring 2 : [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[3,7],0,4 ,0,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[1],0, 5 ,0,[],0, 1 ,0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62" name="TextBox 13">
            <a:extLst>
              <a:ext uri="{FF2B5EF4-FFF2-40B4-BE49-F238E27FC236}">
                <a16:creationId xmlns:a16="http://schemas.microsoft.com/office/drawing/2014/main" id="{B2DB1B60-109A-4F47-BA05-C338AD710913}"/>
              </a:ext>
            </a:extLst>
          </p:cNvPr>
          <p:cNvSpPr txBox="1"/>
          <p:nvPr/>
        </p:nvSpPr>
        <p:spPr>
          <a:xfrm>
            <a:off x="8701198" y="3675481"/>
            <a:ext cx="8700627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Offspring 1 : [ 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[4,6],0,3,0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[],0,7 ,0,[2],0, 6, 0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63" name="Freeform 8">
            <a:extLst>
              <a:ext uri="{FF2B5EF4-FFF2-40B4-BE49-F238E27FC236}">
                <a16:creationId xmlns:a16="http://schemas.microsoft.com/office/drawing/2014/main" id="{2E32E834-2D53-4C79-8BAA-6A4D04689E96}"/>
              </a:ext>
            </a:extLst>
          </p:cNvPr>
          <p:cNvSpPr/>
          <p:nvPr/>
        </p:nvSpPr>
        <p:spPr>
          <a:xfrm>
            <a:off x="7651290" y="2733682"/>
            <a:ext cx="1953569" cy="520776"/>
          </a:xfrm>
          <a:custGeom>
            <a:avLst/>
            <a:gdLst/>
            <a:ahLst/>
            <a:cxnLst/>
            <a:rect l="l" t="t" r="r" b="b"/>
            <a:pathLst>
              <a:path w="1953569" h="520776">
                <a:moveTo>
                  <a:pt x="0" y="0"/>
                </a:moveTo>
                <a:lnTo>
                  <a:pt x="1953569" y="0"/>
                </a:lnTo>
                <a:lnTo>
                  <a:pt x="1953569" y="520776"/>
                </a:lnTo>
                <a:lnTo>
                  <a:pt x="0" y="520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4F94151-CDB6-4EF5-B10E-BA31A50871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64" y="3189931"/>
            <a:ext cx="1953569" cy="1953569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1F0EAB31-E8EB-4DF3-A4A9-00C581D52174}"/>
              </a:ext>
            </a:extLst>
          </p:cNvPr>
          <p:cNvSpPr txBox="1"/>
          <p:nvPr/>
        </p:nvSpPr>
        <p:spPr>
          <a:xfrm>
            <a:off x="2473733" y="5764836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One point Crossover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733C3055-36B4-4A6D-8FC0-2D4974EE1E3C}"/>
              </a:ext>
            </a:extLst>
          </p:cNvPr>
          <p:cNvSpPr/>
          <p:nvPr/>
        </p:nvSpPr>
        <p:spPr>
          <a:xfrm>
            <a:off x="774834" y="6118841"/>
            <a:ext cx="623556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8F5B617-635C-4EBD-AFB5-D23C7BA58A00}"/>
              </a:ext>
            </a:extLst>
          </p:cNvPr>
          <p:cNvSpPr txBox="1"/>
          <p:nvPr/>
        </p:nvSpPr>
        <p:spPr>
          <a:xfrm>
            <a:off x="900024" y="6279745"/>
            <a:ext cx="58852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Generate random float number [0, 1[: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random number&lt; </a:t>
            </a:r>
            <a:r>
              <a:rPr lang="en-GB" b="1" dirty="0"/>
              <a:t>mutation rate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One point cross over (Parent 1, Parent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Else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Offspring 1, Offspring 2 = copy(Parent 1, Parent 2)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4910D64-23C7-4A4F-BCF0-4B77DADF24BB}"/>
              </a:ext>
            </a:extLst>
          </p:cNvPr>
          <p:cNvSpPr/>
          <p:nvPr/>
        </p:nvSpPr>
        <p:spPr>
          <a:xfrm>
            <a:off x="9792133" y="6038474"/>
            <a:ext cx="623556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A663218-73DC-41D8-9BCC-749F580B9568}"/>
              </a:ext>
            </a:extLst>
          </p:cNvPr>
          <p:cNvSpPr txBox="1"/>
          <p:nvPr/>
        </p:nvSpPr>
        <p:spPr>
          <a:xfrm>
            <a:off x="10218838" y="6362700"/>
            <a:ext cx="532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Crossover rate </a:t>
            </a:r>
            <a:r>
              <a:rPr lang="en-GB" dirty="0"/>
              <a:t>: Probability for parents to crossover 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94DEC69-448D-455B-B0CF-9D7621061174}"/>
              </a:ext>
            </a:extLst>
          </p:cNvPr>
          <p:cNvSpPr txBox="1"/>
          <p:nvPr/>
        </p:nvSpPr>
        <p:spPr>
          <a:xfrm>
            <a:off x="10246934" y="6910864"/>
            <a:ext cx="5450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One point crossover </a:t>
            </a:r>
            <a:r>
              <a:rPr lang="en-GB" dirty="0"/>
              <a:t>: Preserves the chromosome structure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AFF2D8D-0A1C-432A-A950-5443D305B9A0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CC321CEB-4DAB-4C8C-8D90-4C24467C52C5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GA operators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0C8FDF26-E046-4711-ACAC-4869ED99DA82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B572BE5F-52C3-439C-814D-95859E14C40D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Unfeasibility</a:t>
            </a:r>
          </a:p>
        </p:txBody>
      </p:sp>
    </p:spTree>
    <p:extLst>
      <p:ext uri="{BB962C8B-B14F-4D97-AF65-F5344CB8AC3E}">
        <p14:creationId xmlns:p14="http://schemas.microsoft.com/office/powerpoint/2010/main" val="1415372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22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FE19DBB-763E-4DAF-BDCB-158A3FA08D7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224CC-5C7C-4C69-8039-DB90903A1C8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EC9F32-6B76-47D9-B056-AF124BDF52AC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4D7A793-9209-4A2D-A0B1-A8275CCB99DB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66FDFA3-D9E9-4315-8424-56EB762D494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4A8A4051-A2AC-48B7-860E-2E5E8AA3E9C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1F0EAB31-E8EB-4DF3-A4A9-00C581D52174}"/>
              </a:ext>
            </a:extLst>
          </p:cNvPr>
          <p:cNvSpPr txBox="1"/>
          <p:nvPr/>
        </p:nvSpPr>
        <p:spPr>
          <a:xfrm>
            <a:off x="1908985" y="6961644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Container swap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733C3055-36B4-4A6D-8FC0-2D4974EE1E3C}"/>
              </a:ext>
            </a:extLst>
          </p:cNvPr>
          <p:cNvSpPr/>
          <p:nvPr/>
        </p:nvSpPr>
        <p:spPr>
          <a:xfrm>
            <a:off x="6096000" y="7300360"/>
            <a:ext cx="5638800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8F5B617-635C-4EBD-AFB5-D23C7BA58A00}"/>
              </a:ext>
            </a:extLst>
          </p:cNvPr>
          <p:cNvSpPr txBox="1"/>
          <p:nvPr/>
        </p:nvSpPr>
        <p:spPr>
          <a:xfrm>
            <a:off x="381000" y="7330976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Generate random float number [0, 1[: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random number &lt;  </a:t>
            </a:r>
            <a:r>
              <a:rPr lang="en-GB" b="1" dirty="0"/>
              <a:t>Mutation rate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Chose two random indexes ; indx1, indx2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Swap containers in index1 and index2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Return chromosome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4910D64-23C7-4A4F-BCF0-4B77DADF24BB}"/>
              </a:ext>
            </a:extLst>
          </p:cNvPr>
          <p:cNvSpPr/>
          <p:nvPr/>
        </p:nvSpPr>
        <p:spPr>
          <a:xfrm>
            <a:off x="12039600" y="7267652"/>
            <a:ext cx="623556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A663218-73DC-41D8-9BCC-749F580B9568}"/>
              </a:ext>
            </a:extLst>
          </p:cNvPr>
          <p:cNvSpPr txBox="1"/>
          <p:nvPr/>
        </p:nvSpPr>
        <p:spPr>
          <a:xfrm>
            <a:off x="12171920" y="7612443"/>
            <a:ext cx="532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Mutation rate </a:t>
            </a:r>
            <a:r>
              <a:rPr lang="en-GB" dirty="0"/>
              <a:t>: Probability for parents to Mutate 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94DEC69-448D-455B-B0CF-9D7621061174}"/>
              </a:ext>
            </a:extLst>
          </p:cNvPr>
          <p:cNvSpPr txBox="1"/>
          <p:nvPr/>
        </p:nvSpPr>
        <p:spPr>
          <a:xfrm>
            <a:off x="12200016" y="8160607"/>
            <a:ext cx="545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Dock mutation</a:t>
            </a:r>
            <a:r>
              <a:rPr lang="en-GB" dirty="0"/>
              <a:t>: Changes dock  numbers of chromosome</a:t>
            </a: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B4B8695B-1AD0-4195-820D-FB7448A343F8}"/>
              </a:ext>
            </a:extLst>
          </p:cNvPr>
          <p:cNvSpPr/>
          <p:nvPr/>
        </p:nvSpPr>
        <p:spPr>
          <a:xfrm rot="-7906528">
            <a:off x="11747100" y="2448189"/>
            <a:ext cx="1216525" cy="1159600"/>
          </a:xfrm>
          <a:custGeom>
            <a:avLst/>
            <a:gdLst/>
            <a:ahLst/>
            <a:cxnLst/>
            <a:rect l="l" t="t" r="r" b="b"/>
            <a:pathLst>
              <a:path w="1534722" h="1577752">
                <a:moveTo>
                  <a:pt x="0" y="0"/>
                </a:moveTo>
                <a:lnTo>
                  <a:pt x="1534722" y="0"/>
                </a:lnTo>
                <a:lnTo>
                  <a:pt x="1534722" y="1577752"/>
                </a:lnTo>
                <a:lnTo>
                  <a:pt x="0" y="1577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47305433-D8CF-4EA3-B946-3D83704964C1}"/>
              </a:ext>
            </a:extLst>
          </p:cNvPr>
          <p:cNvSpPr txBox="1"/>
          <p:nvPr/>
        </p:nvSpPr>
        <p:spPr>
          <a:xfrm>
            <a:off x="4809680" y="2896844"/>
            <a:ext cx="7306120" cy="405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 : [ [4,6],0,3,0,[],0,7 ,0,[2],0, 6, 0 ]</a:t>
            </a:r>
          </a:p>
        </p:txBody>
      </p:sp>
      <p:sp>
        <p:nvSpPr>
          <p:cNvPr id="38" name="TextBox 2">
            <a:extLst>
              <a:ext uri="{FF2B5EF4-FFF2-40B4-BE49-F238E27FC236}">
                <a16:creationId xmlns:a16="http://schemas.microsoft.com/office/drawing/2014/main" id="{7F1A2613-28D0-48A9-ACFC-376CC60CF036}"/>
              </a:ext>
            </a:extLst>
          </p:cNvPr>
          <p:cNvSpPr txBox="1"/>
          <p:nvPr/>
        </p:nvSpPr>
        <p:spPr>
          <a:xfrm>
            <a:off x="10260686" y="4315789"/>
            <a:ext cx="6022652" cy="14762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6"/>
              </a:lnSpc>
            </a:pPr>
            <a:endParaRPr lang="en-GB" noProof="0" dirty="0"/>
          </a:p>
          <a:p>
            <a:pPr algn="l">
              <a:lnSpc>
                <a:spcPts val="2936"/>
              </a:lnSpc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Mutate dock position</a:t>
            </a:r>
          </a:p>
          <a:p>
            <a:pPr algn="l">
              <a:lnSpc>
                <a:spcPts val="2936"/>
              </a:lnSpc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 : [ [4,6],0,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5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,0,[],0,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3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,0,[2],0, 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1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 0 ]</a:t>
            </a:r>
          </a:p>
          <a:p>
            <a:pPr algn="l">
              <a:lnSpc>
                <a:spcPts val="2936"/>
              </a:lnSpc>
              <a:spcBef>
                <a:spcPct val="0"/>
              </a:spcBef>
            </a:pPr>
            <a:endParaRPr lang="en-GB" sz="2097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1178FBE1-746E-450C-A348-860E550C7725}"/>
              </a:ext>
            </a:extLst>
          </p:cNvPr>
          <p:cNvSpPr txBox="1"/>
          <p:nvPr/>
        </p:nvSpPr>
        <p:spPr>
          <a:xfrm>
            <a:off x="1887134" y="4370025"/>
            <a:ext cx="6575606" cy="14677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19"/>
              </a:lnSpc>
              <a:spcBef>
                <a:spcPct val="0"/>
              </a:spcBef>
            </a:pPr>
            <a:endParaRPr lang="en-GB" noProof="0" dirty="0"/>
          </a:p>
          <a:p>
            <a:pPr algn="l">
              <a:lnSpc>
                <a:spcPts val="291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Swap containers</a:t>
            </a:r>
          </a:p>
          <a:p>
            <a:pPr algn="l">
              <a:lnSpc>
                <a:spcPts val="291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Chromosome: [ 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[2]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,0,5,0,[],0,3 ,0,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 1, 0 ]</a:t>
            </a:r>
          </a:p>
          <a:p>
            <a:pPr algn="l">
              <a:lnSpc>
                <a:spcPts val="2919"/>
              </a:lnSpc>
              <a:spcBef>
                <a:spcPct val="0"/>
              </a:spcBef>
            </a:pPr>
            <a:endParaRPr lang="en-GB" sz="2085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36EDC78-780F-4AC5-81F0-008BD87AE437}"/>
              </a:ext>
            </a:extLst>
          </p:cNvPr>
          <p:cNvSpPr/>
          <p:nvPr/>
        </p:nvSpPr>
        <p:spPr>
          <a:xfrm>
            <a:off x="408210" y="7322472"/>
            <a:ext cx="501000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69FC51E-2571-4D36-8013-B6E6469D0D63}"/>
              </a:ext>
            </a:extLst>
          </p:cNvPr>
          <p:cNvSpPr txBox="1"/>
          <p:nvPr/>
        </p:nvSpPr>
        <p:spPr>
          <a:xfrm>
            <a:off x="6324600" y="7426054"/>
            <a:ext cx="541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Generate random float number [0, 1[: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random number &gt; </a:t>
            </a:r>
            <a:r>
              <a:rPr lang="en-GB" b="1" dirty="0"/>
              <a:t>Mutation rate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replace all docks of chromosome with random generated docks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Return chromosome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438A56E-3A46-4D9F-9965-F64806B760D5}"/>
              </a:ext>
            </a:extLst>
          </p:cNvPr>
          <p:cNvSpPr txBox="1"/>
          <p:nvPr/>
        </p:nvSpPr>
        <p:spPr>
          <a:xfrm>
            <a:off x="7856461" y="6905478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Dock mutation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AC1302A-6E1E-4CE2-8D3A-7516B209B1CC}"/>
              </a:ext>
            </a:extLst>
          </p:cNvPr>
          <p:cNvSpPr txBox="1"/>
          <p:nvPr/>
        </p:nvSpPr>
        <p:spPr>
          <a:xfrm>
            <a:off x="12200016" y="8645631"/>
            <a:ext cx="545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Swap containers</a:t>
            </a:r>
            <a:r>
              <a:rPr lang="en-GB" dirty="0"/>
              <a:t>: Exchange containers between trucks</a:t>
            </a:r>
          </a:p>
        </p:txBody>
      </p:sp>
      <p:sp>
        <p:nvSpPr>
          <p:cNvPr id="4" name="Losange 3">
            <a:extLst>
              <a:ext uri="{FF2B5EF4-FFF2-40B4-BE49-F238E27FC236}">
                <a16:creationId xmlns:a16="http://schemas.microsoft.com/office/drawing/2014/main" id="{56C2FD93-72B5-43D4-B477-73EAC24A7A78}"/>
              </a:ext>
            </a:extLst>
          </p:cNvPr>
          <p:cNvSpPr/>
          <p:nvPr/>
        </p:nvSpPr>
        <p:spPr>
          <a:xfrm>
            <a:off x="7943964" y="3251864"/>
            <a:ext cx="2295619" cy="1101846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&lt; </a:t>
            </a:r>
            <a:r>
              <a:rPr lang="en-GB" b="1" dirty="0">
                <a:solidFill>
                  <a:schemeClr val="tx1"/>
                </a:solidFill>
              </a:rPr>
              <a:t>Mutation rate 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49338F3E-9202-49A1-83ED-CB061F6018EF}"/>
              </a:ext>
            </a:extLst>
          </p:cNvPr>
          <p:cNvCxnSpPr>
            <a:cxnSpLocks/>
            <a:stCxn id="4" idx="1"/>
            <a:endCxn id="39" idx="0"/>
          </p:cNvCxnSpPr>
          <p:nvPr/>
        </p:nvCxnSpPr>
        <p:spPr>
          <a:xfrm rot="10800000" flipV="1">
            <a:off x="5174938" y="3802787"/>
            <a:ext cx="2769027" cy="56723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FDA83131-456E-4209-80FE-DE52F60BE041}"/>
              </a:ext>
            </a:extLst>
          </p:cNvPr>
          <p:cNvSpPr txBox="1"/>
          <p:nvPr/>
        </p:nvSpPr>
        <p:spPr>
          <a:xfrm>
            <a:off x="6432785" y="3483995"/>
            <a:ext cx="174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</a:t>
            </a: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67EADD2A-46F5-44C6-8D6A-4114D6177846}"/>
              </a:ext>
            </a:extLst>
          </p:cNvPr>
          <p:cNvCxnSpPr>
            <a:stCxn id="4" idx="3"/>
            <a:endCxn id="38" idx="0"/>
          </p:cNvCxnSpPr>
          <p:nvPr/>
        </p:nvCxnSpPr>
        <p:spPr>
          <a:xfrm>
            <a:off x="10239583" y="3802787"/>
            <a:ext cx="3032429" cy="513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62EC4C15-A83F-4E3D-992E-B38851CF791F}"/>
              </a:ext>
            </a:extLst>
          </p:cNvPr>
          <p:cNvSpPr txBox="1"/>
          <p:nvPr/>
        </p:nvSpPr>
        <p:spPr>
          <a:xfrm>
            <a:off x="11438713" y="3455878"/>
            <a:ext cx="174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69FDA4F-1CE9-4F10-80EF-135E92AF8661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F238AB24-2786-4C68-BFBB-1D177930102A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GA operators</a:t>
            </a:r>
          </a:p>
        </p:txBody>
      </p:sp>
      <p:sp>
        <p:nvSpPr>
          <p:cNvPr id="50" name="TextBox 23">
            <a:extLst>
              <a:ext uri="{FF2B5EF4-FFF2-40B4-BE49-F238E27FC236}">
                <a16:creationId xmlns:a16="http://schemas.microsoft.com/office/drawing/2014/main" id="{ABBEE31D-8A5B-4C20-A305-94A92ACE075A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E1143E09-1094-4ED4-94A1-C39D6A542ABB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Unfeasibility</a:t>
            </a:r>
          </a:p>
        </p:txBody>
      </p:sp>
    </p:spTree>
    <p:extLst>
      <p:ext uri="{BB962C8B-B14F-4D97-AF65-F5344CB8AC3E}">
        <p14:creationId xmlns:p14="http://schemas.microsoft.com/office/powerpoint/2010/main" val="3337152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Tableau 48">
            <a:extLst>
              <a:ext uri="{FF2B5EF4-FFF2-40B4-BE49-F238E27FC236}">
                <a16:creationId xmlns:a16="http://schemas.microsoft.com/office/drawing/2014/main" id="{70113EFB-5689-4DAD-8527-C6CD961F3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436088"/>
              </p:ext>
            </p:extLst>
          </p:nvPr>
        </p:nvGraphicFramePr>
        <p:xfrm>
          <a:off x="588058" y="3020430"/>
          <a:ext cx="12192000" cy="3246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74742">
                  <a:extLst>
                    <a:ext uri="{9D8B030D-6E8A-4147-A177-3AD203B41FA5}">
                      <a16:colId xmlns:a16="http://schemas.microsoft.com/office/drawing/2014/main" val="224036422"/>
                    </a:ext>
                  </a:extLst>
                </a:gridCol>
                <a:gridCol w="5617258">
                  <a:extLst>
                    <a:ext uri="{9D8B030D-6E8A-4147-A177-3AD203B41FA5}">
                      <a16:colId xmlns:a16="http://schemas.microsoft.com/office/drawing/2014/main" val="6908537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Chromosome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Violation of the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816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b="1" dirty="0"/>
                        <a:t>Multiple destination </a:t>
                      </a:r>
                      <a:r>
                        <a:rPr lang="en-GB" sz="1800" dirty="0"/>
                        <a:t>in truck 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/>
                        <a:t>Container </a:t>
                      </a:r>
                      <a:r>
                        <a:rPr lang="en-GB" sz="1800" b="1" dirty="0"/>
                        <a:t>duplicated</a:t>
                      </a:r>
                      <a:r>
                        <a:rPr lang="en-GB" sz="1800" dirty="0"/>
                        <a:t>: 1,2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/>
                        <a:t>Truck 1 :[3,2,1] </a:t>
                      </a:r>
                      <a:r>
                        <a:rPr lang="en-GB" sz="18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1800" dirty="0"/>
                        <a:t> destination : 1, container 2 </a:t>
                      </a:r>
                      <a:r>
                        <a:rPr lang="en-GB" sz="1800" dirty="0">
                          <a:sym typeface="Wingdings" panose="05000000000000000000" pitchFamily="2" charset="2"/>
                        </a:rPr>
                        <a:t>destination :2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1800" b="1" dirty="0">
                          <a:sym typeface="Wingdings" panose="05000000000000000000" pitchFamily="2" charset="2"/>
                        </a:rPr>
                        <a:t>destination mismatch</a:t>
                      </a:r>
                      <a:endParaRPr lang="en-GB" sz="1800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755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1800" b="1" dirty="0"/>
                        <a:t>Empty trucks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49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1800" b="1" dirty="0"/>
                        <a:t>Truck 1 capacity exceeded</a:t>
                      </a:r>
                      <a:r>
                        <a:rPr lang="en-GB" sz="1800" dirty="0"/>
                        <a:t>, length(4,2,3,1,5) = 15&gt; truck’s capacity(13)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786402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12115800" y="2981778"/>
            <a:ext cx="525236" cy="415290"/>
          </a:xfrm>
          <a:custGeom>
            <a:avLst/>
            <a:gdLst/>
            <a:ahLst/>
            <a:cxnLst/>
            <a:rect l="l" t="t" r="r" b="b"/>
            <a:pathLst>
              <a:path w="712578" h="626178">
                <a:moveTo>
                  <a:pt x="0" y="0"/>
                </a:moveTo>
                <a:lnTo>
                  <a:pt x="712578" y="0"/>
                </a:lnTo>
                <a:lnTo>
                  <a:pt x="712578" y="626178"/>
                </a:lnTo>
                <a:lnTo>
                  <a:pt x="0" y="626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8" name="Freeform 8"/>
          <p:cNvSpPr/>
          <p:nvPr/>
        </p:nvSpPr>
        <p:spPr>
          <a:xfrm>
            <a:off x="7515240" y="6676555"/>
            <a:ext cx="833169" cy="524313"/>
          </a:xfrm>
          <a:custGeom>
            <a:avLst/>
            <a:gdLst/>
            <a:ahLst/>
            <a:cxnLst/>
            <a:rect l="l" t="t" r="r" b="b"/>
            <a:pathLst>
              <a:path w="1136630" h="683071">
                <a:moveTo>
                  <a:pt x="0" y="0"/>
                </a:moveTo>
                <a:lnTo>
                  <a:pt x="1136630" y="0"/>
                </a:lnTo>
                <a:lnTo>
                  <a:pt x="1136630" y="683071"/>
                </a:lnTo>
                <a:lnTo>
                  <a:pt x="0" y="6830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TextBox 11"/>
          <p:cNvSpPr txBox="1"/>
          <p:nvPr/>
        </p:nvSpPr>
        <p:spPr>
          <a:xfrm>
            <a:off x="3242107" y="1971510"/>
            <a:ext cx="10108329" cy="382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79" lvl="1" algn="l">
              <a:lnSpc>
                <a:spcPts val="3359"/>
              </a:lnSpc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Mutation &amp; Crossover  can generate</a:t>
            </a:r>
            <a:r>
              <a:rPr lang="en-GB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  <a:r>
              <a:rPr lang="en-GB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unfeasible solutions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2462" y="6700665"/>
            <a:ext cx="7758711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Score very low fitness = considered “good solution” for the GA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69191" y="6662171"/>
            <a:ext cx="7758711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“good solutions” survive to the next generation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0891" y="7837029"/>
            <a:ext cx="2152675" cy="38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Good new 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74491" y="7836068"/>
            <a:ext cx="10088993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Prevent unfeasible solutions from propagating by a simple strategy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4C6CB35-BC7B-D31D-F09E-EE5A36A2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5DA7793-639C-A22F-9043-9B127CAA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23</a:t>
            </a:fld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9F99E-684A-03BC-454C-54FA3648A361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C5FC2E0A-7ECE-35D0-ADAC-98CF82B6DFA5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F0F13A1F-B48E-9424-AE39-D409CBBFDDE7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499CAB-30D7-40BC-AE28-B971A05FEA02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3C5EFD3C-0667-4D4B-9B30-A22A79B823C9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GA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89EE625E-7553-4440-A336-26F2059F2426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9FF44EEE-221B-417E-85E4-2285BC87EBD8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Unfeasibility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F243C9B-DEB2-4331-87D0-164E6009F385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7C0390E1-D8BE-4D05-9C84-5150477B9407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94A6D91A-82A2-4F80-811B-477502C8F7D5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8A2BF84D-E5D6-42A2-AE20-41740B407B41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ED227CB0-1755-4FAC-943F-531DF493ED67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D26CC173-41BF-4C29-9228-8BFD7B81641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5E635868-1FD8-424C-B0AB-5CAA999B963E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F27AE07B-E9F2-48E9-98AA-AEF8314F6DF7}"/>
              </a:ext>
            </a:extLst>
          </p:cNvPr>
          <p:cNvSpPr txBox="1"/>
          <p:nvPr/>
        </p:nvSpPr>
        <p:spPr>
          <a:xfrm>
            <a:off x="488498" y="2399964"/>
            <a:ext cx="3823604" cy="381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GB" b="1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Example</a:t>
            </a:r>
            <a:endParaRPr lang="en-GB" b="1" noProof="0" dirty="0">
              <a:solidFill>
                <a:srgbClr val="000000"/>
              </a:solidFill>
              <a:latin typeface="Inter 1 Bold"/>
              <a:ea typeface="Inter 1 Bold"/>
              <a:cs typeface="Inter 1 Bold"/>
              <a:sym typeface="Inter 1 Bold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DCAC58A-135B-4BDC-AC2D-996FCB6B91AE}"/>
              </a:ext>
            </a:extLst>
          </p:cNvPr>
          <p:cNvSpPr txBox="1"/>
          <p:nvPr/>
        </p:nvSpPr>
        <p:spPr>
          <a:xfrm>
            <a:off x="621393" y="3719592"/>
            <a:ext cx="6442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[3,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,1],0,3,0, [4,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],0, 5 ,0,[],0, 1 ,0 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,[1,2],0,10,0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,[],0,1,0 ]</a:t>
            </a:r>
            <a:endParaRPr lang="en-GB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B803AC6-4CFE-4814-8BC2-982712312684}"/>
              </a:ext>
            </a:extLst>
          </p:cNvPr>
          <p:cNvSpPr txBox="1"/>
          <p:nvPr/>
        </p:nvSpPr>
        <p:spPr>
          <a:xfrm>
            <a:off x="602056" y="5749163"/>
            <a:ext cx="7708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[</a:t>
            </a:r>
            <a:r>
              <a:rPr lang="en-GB" b="1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4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,2,3,1,5],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0,14,0, [],0, 4 ,0,[],0, 1 ,0 ,[],0,13,[],0,10,0 ]</a:t>
            </a:r>
            <a:endParaRPr lang="en-GB" dirty="0"/>
          </a:p>
        </p:txBody>
      </p:sp>
      <p:graphicFrame>
        <p:nvGraphicFramePr>
          <p:cNvPr id="43" name="Tableau 43">
            <a:extLst>
              <a:ext uri="{FF2B5EF4-FFF2-40B4-BE49-F238E27FC236}">
                <a16:creationId xmlns:a16="http://schemas.microsoft.com/office/drawing/2014/main" id="{E5723239-1F51-4D3D-BB14-C8089DC6F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91596"/>
              </p:ext>
            </p:extLst>
          </p:nvPr>
        </p:nvGraphicFramePr>
        <p:xfrm>
          <a:off x="13712318" y="5026495"/>
          <a:ext cx="3840837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279">
                  <a:extLst>
                    <a:ext uri="{9D8B030D-6E8A-4147-A177-3AD203B41FA5}">
                      <a16:colId xmlns:a16="http://schemas.microsoft.com/office/drawing/2014/main" val="1541203995"/>
                    </a:ext>
                  </a:extLst>
                </a:gridCol>
                <a:gridCol w="1280279">
                  <a:extLst>
                    <a:ext uri="{9D8B030D-6E8A-4147-A177-3AD203B41FA5}">
                      <a16:colId xmlns:a16="http://schemas.microsoft.com/office/drawing/2014/main" val="2351368799"/>
                    </a:ext>
                  </a:extLst>
                </a:gridCol>
                <a:gridCol w="1280279">
                  <a:extLst>
                    <a:ext uri="{9D8B030D-6E8A-4147-A177-3AD203B41FA5}">
                      <a16:colId xmlns:a16="http://schemas.microsoft.com/office/drawing/2014/main" val="78764820"/>
                    </a:ext>
                  </a:extLst>
                </a:gridCol>
              </a:tblGrid>
              <a:tr h="554255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Container id 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Destination</a:t>
                      </a:r>
                    </a:p>
                    <a:p>
                      <a:endParaRPr lang="en-GB" sz="18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Length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23454"/>
                  </a:ext>
                </a:extLst>
              </a:tr>
              <a:tr h="305500"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	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242130"/>
                  </a:ext>
                </a:extLst>
              </a:tr>
              <a:tr h="316717"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5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933527"/>
                  </a:ext>
                </a:extLst>
              </a:tr>
              <a:tr h="316717"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53504"/>
                  </a:ext>
                </a:extLst>
              </a:tr>
              <a:tr h="316717">
                <a:tc>
                  <a:txBody>
                    <a:bodyPr/>
                    <a:lstStyle/>
                    <a:p>
                      <a:r>
                        <a:rPr lang="en-GB" sz="1800" dirty="0"/>
                        <a:t>4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875756"/>
                  </a:ext>
                </a:extLst>
              </a:tr>
              <a:tr h="316717">
                <a:tc>
                  <a:txBody>
                    <a:bodyPr/>
                    <a:lstStyle/>
                    <a:p>
                      <a:r>
                        <a:rPr lang="en-GB" sz="1800" dirty="0"/>
                        <a:t>5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4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4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79138"/>
                  </a:ext>
                </a:extLst>
              </a:tr>
            </a:tbl>
          </a:graphicData>
        </a:graphic>
      </p:graphicFrame>
      <p:graphicFrame>
        <p:nvGraphicFramePr>
          <p:cNvPr id="44" name="Tableau 43">
            <a:extLst>
              <a:ext uri="{FF2B5EF4-FFF2-40B4-BE49-F238E27FC236}">
                <a16:creationId xmlns:a16="http://schemas.microsoft.com/office/drawing/2014/main" id="{85ABBB2F-C85F-4FAD-ABA0-47E92123A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800516"/>
              </p:ext>
            </p:extLst>
          </p:nvPr>
        </p:nvGraphicFramePr>
        <p:xfrm>
          <a:off x="13712318" y="2196623"/>
          <a:ext cx="38408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795">
                  <a:extLst>
                    <a:ext uri="{9D8B030D-6E8A-4147-A177-3AD203B41FA5}">
                      <a16:colId xmlns:a16="http://schemas.microsoft.com/office/drawing/2014/main" val="1541203995"/>
                    </a:ext>
                  </a:extLst>
                </a:gridCol>
                <a:gridCol w="1415805">
                  <a:extLst>
                    <a:ext uri="{9D8B030D-6E8A-4147-A177-3AD203B41FA5}">
                      <a16:colId xmlns:a16="http://schemas.microsoft.com/office/drawing/2014/main" val="2351368799"/>
                    </a:ext>
                  </a:extLst>
                </a:gridCol>
                <a:gridCol w="1398236">
                  <a:extLst>
                    <a:ext uri="{9D8B030D-6E8A-4147-A177-3AD203B41FA5}">
                      <a16:colId xmlns:a16="http://schemas.microsoft.com/office/drawing/2014/main" val="78764820"/>
                    </a:ext>
                  </a:extLst>
                </a:gridCol>
              </a:tblGrid>
              <a:tr h="553428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Truck id 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Destination</a:t>
                      </a:r>
                    </a:p>
                    <a:p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Capacity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23454"/>
                  </a:ext>
                </a:extLst>
              </a:tr>
              <a:tr h="333415"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242130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933527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53504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r>
                        <a:rPr lang="en-GB" sz="1800" dirty="0"/>
                        <a:t>4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875756"/>
                  </a:ext>
                </a:extLst>
              </a:tr>
            </a:tbl>
          </a:graphicData>
        </a:graphic>
      </p:graphicFrame>
      <p:sp>
        <p:nvSpPr>
          <p:cNvPr id="45" name="ZoneTexte 44">
            <a:extLst>
              <a:ext uri="{FF2B5EF4-FFF2-40B4-BE49-F238E27FC236}">
                <a16:creationId xmlns:a16="http://schemas.microsoft.com/office/drawing/2014/main" id="{5EFD79D5-5E58-4B58-9F3D-C7299524A814}"/>
              </a:ext>
            </a:extLst>
          </p:cNvPr>
          <p:cNvSpPr txBox="1"/>
          <p:nvPr/>
        </p:nvSpPr>
        <p:spPr>
          <a:xfrm>
            <a:off x="742959" y="5187457"/>
            <a:ext cx="7708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[],0,14,0, [],0, </a:t>
            </a:r>
            <a:r>
              <a:rPr lang="en-GB" b="1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 ,0,[],0, 1 ,0 ,[],0,11,[],0,10,0 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51897" y="1781220"/>
            <a:ext cx="682226" cy="642131"/>
          </a:xfrm>
          <a:custGeom>
            <a:avLst/>
            <a:gdLst/>
            <a:ahLst/>
            <a:cxnLst/>
            <a:rect l="l" t="t" r="r" b="b"/>
            <a:pathLst>
              <a:path w="1346711" h="1062678">
                <a:moveTo>
                  <a:pt x="0" y="0"/>
                </a:moveTo>
                <a:lnTo>
                  <a:pt x="1346712" y="0"/>
                </a:lnTo>
                <a:lnTo>
                  <a:pt x="1346712" y="1062678"/>
                </a:lnTo>
                <a:lnTo>
                  <a:pt x="0" y="1062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893010" y="1909789"/>
            <a:ext cx="1375183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GB" sz="21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Strategy: </a:t>
            </a:r>
            <a:r>
              <a:rPr lang="en-GB" sz="21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repair wrong chromosomes</a:t>
            </a:r>
            <a:r>
              <a:rPr lang="en-GB" sz="21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 implemented in the </a:t>
            </a:r>
            <a:r>
              <a:rPr lang="en-GB" sz="21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correct_chrom</a:t>
            </a:r>
            <a:r>
              <a:rPr lang="en-GB" sz="21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</a:t>
            </a:r>
            <a:r>
              <a:rPr lang="en-GB" sz="2199" b="1" dirty="0">
                <a:solidFill>
                  <a:srgbClr val="000000"/>
                </a:solidFill>
                <a:latin typeface="Inter 1 Bold"/>
                <a:ea typeface="Inter 1 Bold"/>
                <a:sym typeface="Inter 1"/>
              </a:rPr>
              <a:t>function</a:t>
            </a:r>
            <a:r>
              <a:rPr lang="en-GB" sz="2199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8F2CCF-39D9-ED2F-ACA5-C6F40B08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8BF861-5DAC-A0BA-0816-B0F512F9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24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D2D1A8-22C8-4A61-84C8-2E443EDBAAA2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5CE4052-372E-486A-B3A7-940FCC74E4D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3B7D38F-5000-4F49-879F-975D4C1D53FB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5BCE23-A1DA-40BC-AEFD-6917811BDF33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2F78DF-4ED5-4652-A251-084BDE3D1CE1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900EBE0-8AE1-4753-A42C-95F7C8714805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069C8F8A-4CE9-4EC6-B7C0-8B298154C327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F90158-9AFE-4549-AED4-2877C1ED21ED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8788BB80-5AA8-4BEC-9406-04B385318100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GA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07BD09A5-2E50-4747-8242-46EC55BAC6C2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D9653F4B-51E4-4748-83CE-C35D1E012A0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Unfeasibility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57CC0AB-515B-489D-894C-2888D056387F}"/>
              </a:ext>
            </a:extLst>
          </p:cNvPr>
          <p:cNvSpPr txBox="1"/>
          <p:nvPr/>
        </p:nvSpPr>
        <p:spPr>
          <a:xfrm>
            <a:off x="5020129" y="2652936"/>
            <a:ext cx="6442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[3,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2,1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],0,3,0, [4,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],0, 5 ,0,[],0, 1 ,0 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,[1,2],0,10,0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,[],0,1,0 ]</a:t>
            </a:r>
            <a:endParaRPr lang="en-GB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B514F59-4289-4A5B-A4B4-67384085EF13}"/>
              </a:ext>
            </a:extLst>
          </p:cNvPr>
          <p:cNvSpPr/>
          <p:nvPr/>
        </p:nvSpPr>
        <p:spPr>
          <a:xfrm>
            <a:off x="4536936" y="3277685"/>
            <a:ext cx="1828800" cy="76864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Gather errors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E5CA58-35F0-4770-ADDF-02407373F6E5}"/>
              </a:ext>
            </a:extLst>
          </p:cNvPr>
          <p:cNvSpPr/>
          <p:nvPr/>
        </p:nvSpPr>
        <p:spPr>
          <a:xfrm>
            <a:off x="2544447" y="5385689"/>
            <a:ext cx="1985562" cy="7017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Multiple destinations: (2,1)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7DE2BC-7C26-4882-AF73-46D0D7A0C45E}"/>
              </a:ext>
            </a:extLst>
          </p:cNvPr>
          <p:cNvSpPr/>
          <p:nvPr/>
        </p:nvSpPr>
        <p:spPr>
          <a:xfrm>
            <a:off x="6817057" y="5751367"/>
            <a:ext cx="1777416" cy="9380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Duplicated containers  : 1,2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C4AAEF-E8A1-4360-85DF-4F8088BD65C0}"/>
              </a:ext>
            </a:extLst>
          </p:cNvPr>
          <p:cNvSpPr/>
          <p:nvPr/>
        </p:nvSpPr>
        <p:spPr>
          <a:xfrm>
            <a:off x="2496261" y="6544356"/>
            <a:ext cx="2033748" cy="1113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Keep containers with dominant destination,  remove others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9E54B45-8E27-4F6F-8508-1E039FD18095}"/>
              </a:ext>
            </a:extLst>
          </p:cNvPr>
          <p:cNvSpPr txBox="1"/>
          <p:nvPr/>
        </p:nvSpPr>
        <p:spPr>
          <a:xfrm>
            <a:off x="2997327" y="4988291"/>
            <a:ext cx="918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[3,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2,1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C4D428C-2FF4-4931-B486-50C909607668}"/>
              </a:ext>
            </a:extLst>
          </p:cNvPr>
          <p:cNvSpPr txBox="1"/>
          <p:nvPr/>
        </p:nvSpPr>
        <p:spPr>
          <a:xfrm>
            <a:off x="2997327" y="7692548"/>
            <a:ext cx="918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[3,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2,1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  <p:sp>
        <p:nvSpPr>
          <p:cNvPr id="39" name="Signe de multiplication 38">
            <a:extLst>
              <a:ext uri="{FF2B5EF4-FFF2-40B4-BE49-F238E27FC236}">
                <a16:creationId xmlns:a16="http://schemas.microsoft.com/office/drawing/2014/main" id="{F6BB647D-C502-4472-ADDB-1841BB062ABE}"/>
              </a:ext>
            </a:extLst>
          </p:cNvPr>
          <p:cNvSpPr/>
          <p:nvPr/>
        </p:nvSpPr>
        <p:spPr>
          <a:xfrm>
            <a:off x="3308700" y="7692548"/>
            <a:ext cx="228528" cy="36933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62D082-5705-4D7C-B755-6882F9F614E9}"/>
              </a:ext>
            </a:extLst>
          </p:cNvPr>
          <p:cNvSpPr/>
          <p:nvPr/>
        </p:nvSpPr>
        <p:spPr>
          <a:xfrm>
            <a:off x="2567223" y="8327994"/>
            <a:ext cx="1985562" cy="7017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Removed container : 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C7EC1F-BF37-4DCC-9B49-40877454E5C1}"/>
              </a:ext>
            </a:extLst>
          </p:cNvPr>
          <p:cNvSpPr/>
          <p:nvPr/>
        </p:nvSpPr>
        <p:spPr>
          <a:xfrm>
            <a:off x="6662125" y="7053753"/>
            <a:ext cx="2033748" cy="1113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 containers (1,2)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2F59BE1-4C20-49F4-A12F-CF82FF3D3DB1}"/>
              </a:ext>
            </a:extLst>
          </p:cNvPr>
          <p:cNvSpPr txBox="1"/>
          <p:nvPr/>
        </p:nvSpPr>
        <p:spPr>
          <a:xfrm>
            <a:off x="6619012" y="8279368"/>
            <a:ext cx="1128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[1,2],</a:t>
            </a:r>
            <a:endParaRPr lang="en-GB" dirty="0"/>
          </a:p>
        </p:txBody>
      </p:sp>
      <p:sp>
        <p:nvSpPr>
          <p:cNvPr id="44" name="Signe de multiplication 43">
            <a:extLst>
              <a:ext uri="{FF2B5EF4-FFF2-40B4-BE49-F238E27FC236}">
                <a16:creationId xmlns:a16="http://schemas.microsoft.com/office/drawing/2014/main" id="{AD16F3AF-427B-4FBA-8038-8787E4677817}"/>
              </a:ext>
            </a:extLst>
          </p:cNvPr>
          <p:cNvSpPr/>
          <p:nvPr/>
        </p:nvSpPr>
        <p:spPr>
          <a:xfrm>
            <a:off x="6937901" y="8271351"/>
            <a:ext cx="298332" cy="3323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Signe de multiplication 44">
            <a:extLst>
              <a:ext uri="{FF2B5EF4-FFF2-40B4-BE49-F238E27FC236}">
                <a16:creationId xmlns:a16="http://schemas.microsoft.com/office/drawing/2014/main" id="{9C84D8C8-D725-414F-8B6C-32C982AD8149}"/>
              </a:ext>
            </a:extLst>
          </p:cNvPr>
          <p:cNvSpPr/>
          <p:nvPr/>
        </p:nvSpPr>
        <p:spPr>
          <a:xfrm>
            <a:off x="6725099" y="8248327"/>
            <a:ext cx="298332" cy="3323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F873FE9-3210-4FEC-A91B-E74DFA67D39B}"/>
              </a:ext>
            </a:extLst>
          </p:cNvPr>
          <p:cNvSpPr txBox="1"/>
          <p:nvPr/>
        </p:nvSpPr>
        <p:spPr>
          <a:xfrm>
            <a:off x="7009355" y="5075052"/>
            <a:ext cx="864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[1,2]</a:t>
            </a:r>
            <a:endParaRPr lang="en-GB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DDEC1E0-84E7-4B0B-BC5D-922D19B042C4}"/>
              </a:ext>
            </a:extLst>
          </p:cNvPr>
          <p:cNvSpPr txBox="1"/>
          <p:nvPr/>
        </p:nvSpPr>
        <p:spPr>
          <a:xfrm>
            <a:off x="7808537" y="5067300"/>
            <a:ext cx="802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[4,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AD514D9-9FE6-499C-8085-AE3C643DC664}"/>
              </a:ext>
            </a:extLst>
          </p:cNvPr>
          <p:cNvSpPr txBox="1"/>
          <p:nvPr/>
        </p:nvSpPr>
        <p:spPr>
          <a:xfrm>
            <a:off x="7768926" y="8242516"/>
            <a:ext cx="802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[4,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  <p:sp>
        <p:nvSpPr>
          <p:cNvPr id="51" name="Signe de multiplication 50">
            <a:extLst>
              <a:ext uri="{FF2B5EF4-FFF2-40B4-BE49-F238E27FC236}">
                <a16:creationId xmlns:a16="http://schemas.microsoft.com/office/drawing/2014/main" id="{CE72EBB8-5E3F-4D7F-99AD-3086B2D4B775}"/>
              </a:ext>
            </a:extLst>
          </p:cNvPr>
          <p:cNvSpPr/>
          <p:nvPr/>
        </p:nvSpPr>
        <p:spPr>
          <a:xfrm>
            <a:off x="8078405" y="8243639"/>
            <a:ext cx="298332" cy="3323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475E2B-F1A4-41D2-8E28-982BB28F1D75}"/>
              </a:ext>
            </a:extLst>
          </p:cNvPr>
          <p:cNvSpPr/>
          <p:nvPr/>
        </p:nvSpPr>
        <p:spPr>
          <a:xfrm>
            <a:off x="13068897" y="3368799"/>
            <a:ext cx="2094789" cy="76864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Reassign removed containers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329056-5897-4173-814D-006035A10351}"/>
              </a:ext>
            </a:extLst>
          </p:cNvPr>
          <p:cNvSpPr/>
          <p:nvPr/>
        </p:nvSpPr>
        <p:spPr>
          <a:xfrm>
            <a:off x="13107111" y="5975054"/>
            <a:ext cx="2131734" cy="14114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Look for available trucks with capacity, destination compatibility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E01F87F-46CE-4A95-8032-40AC76F48CB0}"/>
              </a:ext>
            </a:extLst>
          </p:cNvPr>
          <p:cNvSpPr/>
          <p:nvPr/>
        </p:nvSpPr>
        <p:spPr>
          <a:xfrm>
            <a:off x="13227584" y="4517312"/>
            <a:ext cx="1777416" cy="9380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Removed = 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84148C-9E6D-4FA6-A556-2722E4472FE3}"/>
              </a:ext>
            </a:extLst>
          </p:cNvPr>
          <p:cNvSpPr/>
          <p:nvPr/>
        </p:nvSpPr>
        <p:spPr>
          <a:xfrm>
            <a:off x="13050425" y="7837835"/>
            <a:ext cx="2131734" cy="10448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Truck 1 </a:t>
            </a:r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 destination 1 </a:t>
            </a:r>
          </a:p>
          <a:p>
            <a:pPr algn="ctr"/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Truck 2  destination 2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Signe de multiplication 55">
            <a:extLst>
              <a:ext uri="{FF2B5EF4-FFF2-40B4-BE49-F238E27FC236}">
                <a16:creationId xmlns:a16="http://schemas.microsoft.com/office/drawing/2014/main" id="{8BD6F720-E7E8-43C1-8857-286B2878250E}"/>
              </a:ext>
            </a:extLst>
          </p:cNvPr>
          <p:cNvSpPr/>
          <p:nvPr/>
        </p:nvSpPr>
        <p:spPr>
          <a:xfrm>
            <a:off x="14731622" y="8055955"/>
            <a:ext cx="298332" cy="3323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orme en L 56">
            <a:extLst>
              <a:ext uri="{FF2B5EF4-FFF2-40B4-BE49-F238E27FC236}">
                <a16:creationId xmlns:a16="http://schemas.microsoft.com/office/drawing/2014/main" id="{F9AF01FA-5059-45C7-A032-C93C7E376FD7}"/>
              </a:ext>
            </a:extLst>
          </p:cNvPr>
          <p:cNvSpPr/>
          <p:nvPr/>
        </p:nvSpPr>
        <p:spPr>
          <a:xfrm rot="19001945">
            <a:off x="14748948" y="8643551"/>
            <a:ext cx="221189" cy="138325"/>
          </a:xfrm>
          <a:prstGeom prst="corne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ACF9320-C6DA-4E52-811B-54CA6FA32FE1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 flipH="1">
            <a:off x="3456599" y="4046334"/>
            <a:ext cx="1994737" cy="941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1D8287C8-41AB-44AF-83C4-CD2729976EB9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5451336" y="4046334"/>
            <a:ext cx="2287017" cy="101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eur : en angle 66">
            <a:extLst>
              <a:ext uri="{FF2B5EF4-FFF2-40B4-BE49-F238E27FC236}">
                <a16:creationId xmlns:a16="http://schemas.microsoft.com/office/drawing/2014/main" id="{F8FD21CF-0C7A-45BA-BF66-93AFD67C6FAC}"/>
              </a:ext>
            </a:extLst>
          </p:cNvPr>
          <p:cNvCxnSpPr>
            <a:stCxn id="40" idx="2"/>
            <a:endCxn id="52" idx="0"/>
          </p:cNvCxnSpPr>
          <p:nvPr/>
        </p:nvCxnSpPr>
        <p:spPr>
          <a:xfrm rot="5400000" flipH="1" flipV="1">
            <a:off x="6007697" y="921106"/>
            <a:ext cx="5660901" cy="10556288"/>
          </a:xfrm>
          <a:prstGeom prst="bentConnector5">
            <a:avLst>
              <a:gd name="adj1" fmla="val -4038"/>
              <a:gd name="adj2" fmla="val 49741"/>
              <a:gd name="adj3" fmla="val 10403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DF7CF787-B582-43D6-B724-580A811173EF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>
            <a:off x="14116292" y="4137448"/>
            <a:ext cx="0" cy="379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BD88D8BA-25D8-4E4F-875B-8EF9031A1A3E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14116292" y="5455379"/>
            <a:ext cx="0" cy="519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5D9A5D5-68A6-4E12-B5E3-E5EB8CCF7149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14116292" y="7386504"/>
            <a:ext cx="0" cy="45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32616C3E-C226-4E29-96D0-EF798F9DEB85}"/>
              </a:ext>
            </a:extLst>
          </p:cNvPr>
          <p:cNvSpPr txBox="1"/>
          <p:nvPr/>
        </p:nvSpPr>
        <p:spPr>
          <a:xfrm>
            <a:off x="10674111" y="8971100"/>
            <a:ext cx="6442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chemeClr val="accent4">
                    <a:lumMod val="75000"/>
                  </a:schemeClr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[3,1],0,3,0, [4,2],0, 5 ,0,[],0, 1 ,0 ,[],0,10,0,[],0,1,0 ]</a:t>
            </a:r>
            <a:endParaRPr lang="en-GB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8F2CCF-39D9-ED2F-ACA5-C6F40B08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8BF861-5DAC-A0BA-0816-B0F512F9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25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D2D1A8-22C8-4A61-84C8-2E443EDBAAA2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5CE4052-372E-486A-B3A7-940FCC74E4D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3B7D38F-5000-4F49-879F-975D4C1D53FB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5BCE23-A1DA-40BC-AEFD-6917811BDF33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2F78DF-4ED5-4652-A251-084BDE3D1CE1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900EBE0-8AE1-4753-A42C-95F7C8714805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069C8F8A-4CE9-4EC6-B7C0-8B298154C327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F90158-9AFE-4549-AED4-2877C1ED21ED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8788BB80-5AA8-4BEC-9406-04B385318100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GA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07BD09A5-2E50-4747-8242-46EC55BAC6C2}"/>
              </a:ext>
            </a:extLst>
          </p:cNvPr>
          <p:cNvSpPr txBox="1"/>
          <p:nvPr/>
        </p:nvSpPr>
        <p:spPr>
          <a:xfrm>
            <a:off x="14673565" y="561065"/>
            <a:ext cx="3713058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Handling Unfeasibility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D9653F4B-51E4-4748-83CE-C35D1E012A0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Unfeasibility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B514F59-4289-4A5B-A4B4-67384085EF13}"/>
              </a:ext>
            </a:extLst>
          </p:cNvPr>
          <p:cNvSpPr/>
          <p:nvPr/>
        </p:nvSpPr>
        <p:spPr>
          <a:xfrm>
            <a:off x="6572910" y="3754384"/>
            <a:ext cx="1828800" cy="76864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Gather errors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E5CA58-35F0-4770-ADDF-02407373F6E5}"/>
              </a:ext>
            </a:extLst>
          </p:cNvPr>
          <p:cNvSpPr/>
          <p:nvPr/>
        </p:nvSpPr>
        <p:spPr>
          <a:xfrm>
            <a:off x="1981200" y="5357234"/>
            <a:ext cx="1985562" cy="7017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Multiple destinations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7DE2BC-7C26-4882-AF73-46D0D7A0C45E}"/>
              </a:ext>
            </a:extLst>
          </p:cNvPr>
          <p:cNvSpPr/>
          <p:nvPr/>
        </p:nvSpPr>
        <p:spPr>
          <a:xfrm>
            <a:off x="6954039" y="5386118"/>
            <a:ext cx="2170684" cy="6439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Duplicated containers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C4AAEF-E8A1-4360-85DF-4F8088BD65C0}"/>
              </a:ext>
            </a:extLst>
          </p:cNvPr>
          <p:cNvSpPr/>
          <p:nvPr/>
        </p:nvSpPr>
        <p:spPr>
          <a:xfrm>
            <a:off x="7900574" y="6896100"/>
            <a:ext cx="2392756" cy="71873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Delete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62D082-5705-4D7C-B755-6882F9F614E9}"/>
              </a:ext>
            </a:extLst>
          </p:cNvPr>
          <p:cNvSpPr/>
          <p:nvPr/>
        </p:nvSpPr>
        <p:spPr>
          <a:xfrm>
            <a:off x="3360601" y="8434136"/>
            <a:ext cx="1985562" cy="7017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Removed container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C7EC1F-BF37-4DCC-9B49-40877454E5C1}"/>
              </a:ext>
            </a:extLst>
          </p:cNvPr>
          <p:cNvSpPr/>
          <p:nvPr/>
        </p:nvSpPr>
        <p:spPr>
          <a:xfrm>
            <a:off x="3312415" y="6942884"/>
            <a:ext cx="2033748" cy="69794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 containers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475E2B-F1A4-41D2-8E28-982BB28F1D75}"/>
              </a:ext>
            </a:extLst>
          </p:cNvPr>
          <p:cNvSpPr/>
          <p:nvPr/>
        </p:nvSpPr>
        <p:spPr>
          <a:xfrm>
            <a:off x="13487400" y="1982525"/>
            <a:ext cx="2094789" cy="76864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Reassign removed containers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329056-5897-4173-814D-006035A10351}"/>
              </a:ext>
            </a:extLst>
          </p:cNvPr>
          <p:cNvSpPr/>
          <p:nvPr/>
        </p:nvSpPr>
        <p:spPr>
          <a:xfrm>
            <a:off x="13502561" y="3170671"/>
            <a:ext cx="2131734" cy="14114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Look for available trucks with capacity, destination compatibility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84148C-9E6D-4FA6-A556-2722E4472FE3}"/>
              </a:ext>
            </a:extLst>
          </p:cNvPr>
          <p:cNvSpPr/>
          <p:nvPr/>
        </p:nvSpPr>
        <p:spPr>
          <a:xfrm>
            <a:off x="13539516" y="5091815"/>
            <a:ext cx="2131734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Reassign containers 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ACF9320-C6DA-4E52-811B-54CA6FA32FE1}"/>
              </a:ext>
            </a:extLst>
          </p:cNvPr>
          <p:cNvCxnSpPr>
            <a:cxnSpLocks/>
            <a:stCxn id="2" idx="2"/>
            <a:endCxn id="33" idx="0"/>
          </p:cNvCxnSpPr>
          <p:nvPr/>
        </p:nvCxnSpPr>
        <p:spPr>
          <a:xfrm flipH="1">
            <a:off x="2973981" y="4523033"/>
            <a:ext cx="4513329" cy="83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1D8287C8-41AB-44AF-83C4-CD2729976EB9}"/>
              </a:ext>
            </a:extLst>
          </p:cNvPr>
          <p:cNvCxnSpPr>
            <a:cxnSpLocks/>
            <a:stCxn id="2" idx="2"/>
            <a:endCxn id="58" idx="0"/>
          </p:cNvCxnSpPr>
          <p:nvPr/>
        </p:nvCxnSpPr>
        <p:spPr>
          <a:xfrm flipH="1">
            <a:off x="5426534" y="4523033"/>
            <a:ext cx="2060776" cy="83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DF7CF787-B582-43D6-B724-580A811173EF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14534795" y="2751174"/>
            <a:ext cx="19405" cy="397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5D9A5D5-68A6-4E12-B5E3-E5EB8CCF7149}"/>
              </a:ext>
            </a:extLst>
          </p:cNvPr>
          <p:cNvCxnSpPr>
            <a:cxnSpLocks/>
          </p:cNvCxnSpPr>
          <p:nvPr/>
        </p:nvCxnSpPr>
        <p:spPr>
          <a:xfrm>
            <a:off x="14588603" y="4640484"/>
            <a:ext cx="0" cy="45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793BD53-E5B3-46C3-9AB4-25299A9C4AFA}"/>
              </a:ext>
            </a:extLst>
          </p:cNvPr>
          <p:cNvSpPr/>
          <p:nvPr/>
        </p:nvSpPr>
        <p:spPr>
          <a:xfrm>
            <a:off x="4341192" y="5362277"/>
            <a:ext cx="2170684" cy="6439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Unassigned containers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32DBD59-562D-4464-B5F9-783320086B49}"/>
              </a:ext>
            </a:extLst>
          </p:cNvPr>
          <p:cNvSpPr/>
          <p:nvPr/>
        </p:nvSpPr>
        <p:spPr>
          <a:xfrm>
            <a:off x="9594704" y="5374218"/>
            <a:ext cx="2170684" cy="6439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Capacity exceeded </a:t>
            </a: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B131E3B0-F319-4D3D-B758-F26CEA18664D}"/>
              </a:ext>
            </a:extLst>
          </p:cNvPr>
          <p:cNvCxnSpPr>
            <a:cxnSpLocks/>
            <a:stCxn id="2" idx="2"/>
            <a:endCxn id="34" idx="0"/>
          </p:cNvCxnSpPr>
          <p:nvPr/>
        </p:nvCxnSpPr>
        <p:spPr>
          <a:xfrm>
            <a:off x="7487310" y="4523033"/>
            <a:ext cx="552071" cy="863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A092EED9-1B95-406B-983B-D29FC19DB08B}"/>
              </a:ext>
            </a:extLst>
          </p:cNvPr>
          <p:cNvCxnSpPr>
            <a:cxnSpLocks/>
            <a:stCxn id="2" idx="2"/>
            <a:endCxn id="60" idx="0"/>
          </p:cNvCxnSpPr>
          <p:nvPr/>
        </p:nvCxnSpPr>
        <p:spPr>
          <a:xfrm>
            <a:off x="7487310" y="4523033"/>
            <a:ext cx="3192736" cy="85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FA0FF133-D5BE-4458-95C8-94970F82D27B}"/>
              </a:ext>
            </a:extLst>
          </p:cNvPr>
          <p:cNvCxnSpPr>
            <a:stCxn id="41" idx="2"/>
            <a:endCxn id="40" idx="0"/>
          </p:cNvCxnSpPr>
          <p:nvPr/>
        </p:nvCxnSpPr>
        <p:spPr>
          <a:xfrm>
            <a:off x="4329289" y="7640830"/>
            <a:ext cx="24093" cy="79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A8F511-D88C-4984-B19D-AE76F90AC482}"/>
              </a:ext>
            </a:extLst>
          </p:cNvPr>
          <p:cNvSpPr/>
          <p:nvPr/>
        </p:nvSpPr>
        <p:spPr>
          <a:xfrm>
            <a:off x="6903419" y="1874081"/>
            <a:ext cx="1389351" cy="434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Child</a:t>
            </a:r>
            <a:r>
              <a:rPr lang="en-GB" dirty="0"/>
              <a:t>  </a:t>
            </a:r>
          </a:p>
        </p:txBody>
      </p:sp>
      <p:sp>
        <p:nvSpPr>
          <p:cNvPr id="72" name="Losange 71">
            <a:extLst>
              <a:ext uri="{FF2B5EF4-FFF2-40B4-BE49-F238E27FC236}">
                <a16:creationId xmlns:a16="http://schemas.microsoft.com/office/drawing/2014/main" id="{325E19F1-AC27-4D0B-90B8-FC6D16EFB086}"/>
              </a:ext>
            </a:extLst>
          </p:cNvPr>
          <p:cNvSpPr/>
          <p:nvPr/>
        </p:nvSpPr>
        <p:spPr>
          <a:xfrm>
            <a:off x="13461737" y="7398706"/>
            <a:ext cx="2014343" cy="895074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Valid  children =2?</a:t>
            </a:r>
          </a:p>
        </p:txBody>
      </p:sp>
      <p:sp>
        <p:nvSpPr>
          <p:cNvPr id="75" name="Losange 74">
            <a:extLst>
              <a:ext uri="{FF2B5EF4-FFF2-40B4-BE49-F238E27FC236}">
                <a16:creationId xmlns:a16="http://schemas.microsoft.com/office/drawing/2014/main" id="{C785C45E-8E4B-476C-A70D-4CE8A295C420}"/>
              </a:ext>
            </a:extLst>
          </p:cNvPr>
          <p:cNvSpPr/>
          <p:nvPr/>
        </p:nvSpPr>
        <p:spPr>
          <a:xfrm>
            <a:off x="6466054" y="2396831"/>
            <a:ext cx="2236603" cy="899976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Verify feasibility </a:t>
            </a:r>
          </a:p>
        </p:txBody>
      </p: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EC821A5F-DA17-4771-B557-F4CA71D6AFDC}"/>
              </a:ext>
            </a:extLst>
          </p:cNvPr>
          <p:cNvCxnSpPr>
            <a:cxnSpLocks/>
          </p:cNvCxnSpPr>
          <p:nvPr/>
        </p:nvCxnSpPr>
        <p:spPr>
          <a:xfrm flipH="1">
            <a:off x="14534795" y="8343900"/>
            <a:ext cx="19405" cy="319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Freeform 31">
            <a:extLst>
              <a:ext uri="{FF2B5EF4-FFF2-40B4-BE49-F238E27FC236}">
                <a16:creationId xmlns:a16="http://schemas.microsoft.com/office/drawing/2014/main" id="{434423F1-2954-4EF4-9A9F-863BA66FAB88}"/>
              </a:ext>
            </a:extLst>
          </p:cNvPr>
          <p:cNvSpPr/>
          <p:nvPr/>
        </p:nvSpPr>
        <p:spPr>
          <a:xfrm>
            <a:off x="12947008" y="8678617"/>
            <a:ext cx="3283190" cy="519528"/>
          </a:xfrm>
          <a:custGeom>
            <a:avLst/>
            <a:gdLst/>
            <a:ahLst/>
            <a:cxnLst/>
            <a:rect l="l" t="t" r="r" b="b"/>
            <a:pathLst>
              <a:path w="1660524" h="346760">
                <a:moveTo>
                  <a:pt x="50216" y="0"/>
                </a:moveTo>
                <a:lnTo>
                  <a:pt x="1610308" y="0"/>
                </a:lnTo>
                <a:cubicBezTo>
                  <a:pt x="1623626" y="0"/>
                  <a:pt x="1636399" y="5291"/>
                  <a:pt x="1645816" y="14708"/>
                </a:cubicBezTo>
                <a:cubicBezTo>
                  <a:pt x="1655233" y="24125"/>
                  <a:pt x="1660524" y="36898"/>
                  <a:pt x="1660524" y="50216"/>
                </a:cubicBezTo>
                <a:lnTo>
                  <a:pt x="1660524" y="296543"/>
                </a:lnTo>
                <a:cubicBezTo>
                  <a:pt x="1660524" y="324277"/>
                  <a:pt x="1638041" y="346760"/>
                  <a:pt x="1610308" y="346760"/>
                </a:cubicBezTo>
                <a:lnTo>
                  <a:pt x="50216" y="346760"/>
                </a:lnTo>
                <a:cubicBezTo>
                  <a:pt x="36898" y="346760"/>
                  <a:pt x="24125" y="341469"/>
                  <a:pt x="14708" y="332052"/>
                </a:cubicBezTo>
                <a:cubicBezTo>
                  <a:pt x="5291" y="322634"/>
                  <a:pt x="0" y="309862"/>
                  <a:pt x="0" y="296543"/>
                </a:cubicBezTo>
                <a:lnTo>
                  <a:pt x="0" y="50216"/>
                </a:lnTo>
                <a:cubicBezTo>
                  <a:pt x="0" y="22483"/>
                  <a:pt x="22483" y="0"/>
                  <a:pt x="5021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00BF63"/>
            </a:solidFill>
            <a:prstDash val="solid"/>
            <a:round/>
          </a:ln>
        </p:spPr>
        <p:txBody>
          <a:bodyPr/>
          <a:lstStyle/>
          <a:p>
            <a:r>
              <a:rPr lang="en-GB" noProof="0" dirty="0"/>
              <a:t>New generation </a:t>
            </a:r>
            <a:r>
              <a:rPr lang="en-GB" noProof="0" dirty="0">
                <a:sym typeface="Wingdings" panose="05000000000000000000" pitchFamily="2" charset="2"/>
              </a:rPr>
              <a:t> Valid children</a:t>
            </a:r>
            <a:endParaRPr lang="en-GB" noProof="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F33AAA3D-20C1-403D-A0DF-04D1B27279A0}"/>
              </a:ext>
            </a:extLst>
          </p:cNvPr>
          <p:cNvSpPr txBox="1"/>
          <p:nvPr/>
        </p:nvSpPr>
        <p:spPr>
          <a:xfrm>
            <a:off x="14102512" y="8269965"/>
            <a:ext cx="48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cxnSp>
        <p:nvCxnSpPr>
          <p:cNvPr id="92" name="Connecteur : en angle 91">
            <a:extLst>
              <a:ext uri="{FF2B5EF4-FFF2-40B4-BE49-F238E27FC236}">
                <a16:creationId xmlns:a16="http://schemas.microsoft.com/office/drawing/2014/main" id="{97FDE137-51AF-4759-9709-0D250E407BA3}"/>
              </a:ext>
            </a:extLst>
          </p:cNvPr>
          <p:cNvCxnSpPr>
            <a:cxnSpLocks/>
            <a:stCxn id="72" idx="3"/>
            <a:endCxn id="70" idx="0"/>
          </p:cNvCxnSpPr>
          <p:nvPr/>
        </p:nvCxnSpPr>
        <p:spPr>
          <a:xfrm flipH="1" flipV="1">
            <a:off x="7598095" y="1874081"/>
            <a:ext cx="7877985" cy="5972162"/>
          </a:xfrm>
          <a:prstGeom prst="bentConnector4">
            <a:avLst>
              <a:gd name="adj1" fmla="val -14845"/>
              <a:gd name="adj2" fmla="val 10382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ZoneTexte 94">
            <a:extLst>
              <a:ext uri="{FF2B5EF4-FFF2-40B4-BE49-F238E27FC236}">
                <a16:creationId xmlns:a16="http://schemas.microsoft.com/office/drawing/2014/main" id="{91A0E99B-F2C1-4D69-86CE-76C61D661527}"/>
              </a:ext>
            </a:extLst>
          </p:cNvPr>
          <p:cNvSpPr txBox="1"/>
          <p:nvPr/>
        </p:nvSpPr>
        <p:spPr>
          <a:xfrm>
            <a:off x="15703889" y="7576040"/>
            <a:ext cx="52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3B945113-4345-413C-909D-1DD6E45AE0DB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14468909" y="7075260"/>
            <a:ext cx="65886" cy="32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Freeform 31">
            <a:extLst>
              <a:ext uri="{FF2B5EF4-FFF2-40B4-BE49-F238E27FC236}">
                <a16:creationId xmlns:a16="http://schemas.microsoft.com/office/drawing/2014/main" id="{88ABD5FE-D316-4927-B3F3-9A083C99C6FC}"/>
              </a:ext>
            </a:extLst>
          </p:cNvPr>
          <p:cNvSpPr/>
          <p:nvPr/>
        </p:nvSpPr>
        <p:spPr>
          <a:xfrm>
            <a:off x="13539516" y="6537561"/>
            <a:ext cx="2233095" cy="507133"/>
          </a:xfrm>
          <a:custGeom>
            <a:avLst/>
            <a:gdLst/>
            <a:ahLst/>
            <a:cxnLst/>
            <a:rect l="l" t="t" r="r" b="b"/>
            <a:pathLst>
              <a:path w="1660524" h="346760">
                <a:moveTo>
                  <a:pt x="50216" y="0"/>
                </a:moveTo>
                <a:lnTo>
                  <a:pt x="1610308" y="0"/>
                </a:lnTo>
                <a:cubicBezTo>
                  <a:pt x="1623626" y="0"/>
                  <a:pt x="1636399" y="5291"/>
                  <a:pt x="1645816" y="14708"/>
                </a:cubicBezTo>
                <a:cubicBezTo>
                  <a:pt x="1655233" y="24125"/>
                  <a:pt x="1660524" y="36898"/>
                  <a:pt x="1660524" y="50216"/>
                </a:cubicBezTo>
                <a:lnTo>
                  <a:pt x="1660524" y="296543"/>
                </a:lnTo>
                <a:cubicBezTo>
                  <a:pt x="1660524" y="324277"/>
                  <a:pt x="1638041" y="346760"/>
                  <a:pt x="1610308" y="346760"/>
                </a:cubicBezTo>
                <a:lnTo>
                  <a:pt x="50216" y="346760"/>
                </a:lnTo>
                <a:cubicBezTo>
                  <a:pt x="36898" y="346760"/>
                  <a:pt x="24125" y="341469"/>
                  <a:pt x="14708" y="332052"/>
                </a:cubicBezTo>
                <a:cubicBezTo>
                  <a:pt x="5291" y="322634"/>
                  <a:pt x="0" y="309862"/>
                  <a:pt x="0" y="296543"/>
                </a:cubicBezTo>
                <a:lnTo>
                  <a:pt x="0" y="50216"/>
                </a:lnTo>
                <a:cubicBezTo>
                  <a:pt x="0" y="22483"/>
                  <a:pt x="22483" y="0"/>
                  <a:pt x="5021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00BF63"/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en-GB" dirty="0">
                <a:sym typeface="Wingdings" panose="05000000000000000000" pitchFamily="2" charset="2"/>
              </a:rPr>
              <a:t>Valid children</a:t>
            </a:r>
            <a:r>
              <a:rPr lang="en-GB" noProof="0" dirty="0">
                <a:sym typeface="Wingdings" panose="05000000000000000000" pitchFamily="2" charset="2"/>
              </a:rPr>
              <a:t> Child</a:t>
            </a:r>
            <a:endParaRPr lang="en-GB" noProof="0" dirty="0"/>
          </a:p>
        </p:txBody>
      </p:sp>
      <p:cxnSp>
        <p:nvCxnSpPr>
          <p:cNvPr id="116" name="Connecteur : en angle 115">
            <a:extLst>
              <a:ext uri="{FF2B5EF4-FFF2-40B4-BE49-F238E27FC236}">
                <a16:creationId xmlns:a16="http://schemas.microsoft.com/office/drawing/2014/main" id="{4223395E-2A79-4923-B3D5-2C894402183F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8702657" y="2846819"/>
            <a:ext cx="4835283" cy="3891877"/>
          </a:xfrm>
          <a:prstGeom prst="bentConnector3">
            <a:avLst>
              <a:gd name="adj1" fmla="val 7349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95F9C6A9-BAA6-49DC-9A47-F1F500DCD21B}"/>
              </a:ext>
            </a:extLst>
          </p:cNvPr>
          <p:cNvSpPr txBox="1"/>
          <p:nvPr/>
        </p:nvSpPr>
        <p:spPr>
          <a:xfrm>
            <a:off x="8672172" y="2603219"/>
            <a:ext cx="48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273BFA91-6FD0-4888-A31B-5DE2B84F49E3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7584356" y="3296807"/>
            <a:ext cx="11984" cy="457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ZoneTexte 139">
            <a:extLst>
              <a:ext uri="{FF2B5EF4-FFF2-40B4-BE49-F238E27FC236}">
                <a16:creationId xmlns:a16="http://schemas.microsoft.com/office/drawing/2014/main" id="{A6B417C5-DCA8-474B-B706-B7E593FDC2B5}"/>
              </a:ext>
            </a:extLst>
          </p:cNvPr>
          <p:cNvSpPr txBox="1"/>
          <p:nvPr/>
        </p:nvSpPr>
        <p:spPr>
          <a:xfrm>
            <a:off x="7635036" y="3422390"/>
            <a:ext cx="48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DFD55548-F965-4FAF-948D-013E62F5B5F3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14605383" y="6006215"/>
            <a:ext cx="19475" cy="50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CA7B2560-2463-4CAD-9BE6-C812D519E588}"/>
              </a:ext>
            </a:extLst>
          </p:cNvPr>
          <p:cNvCxnSpPr>
            <a:stCxn id="60" idx="2"/>
            <a:endCxn id="35" idx="0"/>
          </p:cNvCxnSpPr>
          <p:nvPr/>
        </p:nvCxnSpPr>
        <p:spPr>
          <a:xfrm flipH="1">
            <a:off x="9096952" y="6018156"/>
            <a:ext cx="1583094" cy="877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8A34521E-EB4E-4791-B5E4-28DC34F91474}"/>
              </a:ext>
            </a:extLst>
          </p:cNvPr>
          <p:cNvCxnSpPr>
            <a:stCxn id="34" idx="2"/>
            <a:endCxn id="35" idx="0"/>
          </p:cNvCxnSpPr>
          <p:nvPr/>
        </p:nvCxnSpPr>
        <p:spPr>
          <a:xfrm>
            <a:off x="8039381" y="6030056"/>
            <a:ext cx="1057571" cy="86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E191DC17-DC3A-4605-8CFA-62B758131B90}"/>
              </a:ext>
            </a:extLst>
          </p:cNvPr>
          <p:cNvCxnSpPr>
            <a:stCxn id="58" idx="2"/>
            <a:endCxn id="41" idx="0"/>
          </p:cNvCxnSpPr>
          <p:nvPr/>
        </p:nvCxnSpPr>
        <p:spPr>
          <a:xfrm flipH="1">
            <a:off x="4329289" y="6006215"/>
            <a:ext cx="1097245" cy="936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Connecteur droit avec flèche 159">
            <a:extLst>
              <a:ext uri="{FF2B5EF4-FFF2-40B4-BE49-F238E27FC236}">
                <a16:creationId xmlns:a16="http://schemas.microsoft.com/office/drawing/2014/main" id="{AB8F15CD-256C-465B-9A8F-D8C3E3CEEB85}"/>
              </a:ext>
            </a:extLst>
          </p:cNvPr>
          <p:cNvCxnSpPr>
            <a:stCxn id="33" idx="2"/>
            <a:endCxn id="41" idx="0"/>
          </p:cNvCxnSpPr>
          <p:nvPr/>
        </p:nvCxnSpPr>
        <p:spPr>
          <a:xfrm>
            <a:off x="2973981" y="6058940"/>
            <a:ext cx="1355308" cy="88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4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87767" y="2663189"/>
            <a:ext cx="1006512" cy="1008346"/>
          </a:xfrm>
          <a:custGeom>
            <a:avLst/>
            <a:gdLst/>
            <a:ahLst/>
            <a:cxnLst/>
            <a:rect l="l" t="t" r="r" b="b"/>
            <a:pathLst>
              <a:path w="1006512" h="1008346">
                <a:moveTo>
                  <a:pt x="0" y="0"/>
                </a:moveTo>
                <a:lnTo>
                  <a:pt x="1006512" y="0"/>
                </a:lnTo>
                <a:lnTo>
                  <a:pt x="1006512" y="1008346"/>
                </a:lnTo>
                <a:lnTo>
                  <a:pt x="0" y="1008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>
            <a:off x="1042306" y="4750839"/>
            <a:ext cx="2097433" cy="1494898"/>
          </a:xfrm>
          <a:custGeom>
            <a:avLst/>
            <a:gdLst/>
            <a:ahLst/>
            <a:cxnLst/>
            <a:rect l="l" t="t" r="r" b="b"/>
            <a:pathLst>
              <a:path w="2097433" h="1494898">
                <a:moveTo>
                  <a:pt x="0" y="0"/>
                </a:moveTo>
                <a:lnTo>
                  <a:pt x="2097433" y="0"/>
                </a:lnTo>
                <a:lnTo>
                  <a:pt x="2097433" y="1494898"/>
                </a:lnTo>
                <a:lnTo>
                  <a:pt x="0" y="14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Freeform 5"/>
          <p:cNvSpPr/>
          <p:nvPr/>
        </p:nvSpPr>
        <p:spPr>
          <a:xfrm>
            <a:off x="1288914" y="7318933"/>
            <a:ext cx="1668076" cy="1748965"/>
          </a:xfrm>
          <a:custGeom>
            <a:avLst/>
            <a:gdLst/>
            <a:ahLst/>
            <a:cxnLst/>
            <a:rect l="l" t="t" r="r" b="b"/>
            <a:pathLst>
              <a:path w="1668076" h="1748965">
                <a:moveTo>
                  <a:pt x="0" y="0"/>
                </a:moveTo>
                <a:lnTo>
                  <a:pt x="1668075" y="0"/>
                </a:lnTo>
                <a:lnTo>
                  <a:pt x="1668075" y="1748965"/>
                </a:lnTo>
                <a:lnTo>
                  <a:pt x="0" y="17489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320842" y="2019300"/>
            <a:ext cx="1604218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Objective: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15990" y="2230814"/>
            <a:ext cx="11455015" cy="82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Compare the performance of different approaches on the same dataset using benchmark_set_for_sustainability_2019 by </a:t>
            </a: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Chargui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6804" y="4024986"/>
            <a:ext cx="3729186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Implementation method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07000" y="5233581"/>
            <a:ext cx="1275230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GA (Controlled + Random Population): mix of random and guided initialization.</a:t>
            </a:r>
          </a:p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Exact Method: used as a benchmark for optimal results.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872" y="6670344"/>
            <a:ext cx="3022550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Evaluation method 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07000" y="7547621"/>
            <a:ext cx="12752300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All  methods executed on the same set of instances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Measured cost per instance to evaluate performance.</a:t>
            </a:r>
          </a:p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Results presented in plots comparing cost for three methods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20A138E-FEDF-CB80-F66C-91D4E1827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47FA1FC-E41D-57D0-3879-4DC97EF5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26</a:t>
            </a:fld>
            <a:endParaRPr lang="en-GB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F27FCF-D80D-8B54-01C0-19FB3AFCF402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253294-C689-134D-B83C-87C551CBF91F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5B60CAC3-CC36-A66E-1C19-C13B9B703CE3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706FC1-A310-D767-104E-7FAA3F2D6387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FD729E41-3783-63CD-3F47-9217E482101D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C94C6E69-5E02-BE45-94C0-85DCBBB70F7A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697C47EC-1E5B-9E79-E761-6AA4858155B6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2FEE1DB5-B7B9-730D-9953-6F76BD37B626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C7DB9B8-1EFC-46E0-7BAF-A3015947F571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4DC8AF-65A7-B038-712A-4F036D5D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020E04-72C2-4051-412C-AC2B0295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27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81B65-B768-4829-B7E3-06C3DC656887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75E67932-DBDB-499B-9024-8EBC079DEB0E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E4D7B26-1DAA-4501-9E41-F7FF2A37B9E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12422A-F957-4A43-B9C6-12F7BC1000AD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A4427295-B7C9-49A9-882C-01B908583E52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612F52C-F702-43EF-98AC-EAD7A6AAC414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69311B11-3B2C-42AB-BB91-1249DDC845C7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35F485-AC17-4F80-AE6C-6CBA2163FB1C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EDF27BAF-1253-43C4-8317-28ED7C19FF8A}"/>
              </a:ext>
            </a:extLst>
          </p:cNvPr>
          <p:cNvSpPr txBox="1"/>
          <p:nvPr/>
        </p:nvSpPr>
        <p:spPr>
          <a:xfrm>
            <a:off x="12271479" y="157947"/>
            <a:ext cx="3614058" cy="475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Benchmark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73FBD5E-36B5-4F74-865C-BA22230E565A}"/>
              </a:ext>
            </a:extLst>
          </p:cNvPr>
          <p:cNvSpPr txBox="1"/>
          <p:nvPr/>
        </p:nvSpPr>
        <p:spPr>
          <a:xfrm>
            <a:off x="69897" y="1775137"/>
            <a:ext cx="1821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Instances taken from benchmark available in the  link: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AD2EA8E7-1110-465A-BB71-DCEC33A54E52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Computational</a:t>
            </a:r>
            <a:r>
              <a:rPr lang="en-GB" sz="2935" dirty="0">
                <a:latin typeface="Anton"/>
                <a:sym typeface="Anton"/>
              </a:rPr>
              <a:t> </a:t>
            </a:r>
            <a:r>
              <a:rPr lang="en-GB" sz="2400" dirty="0">
                <a:latin typeface="Anton"/>
                <a:sym typeface="Anton"/>
              </a:rPr>
              <a:t>setup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97B2CE84-8983-4E35-9B69-1DA86C535988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Comparison 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F70697E2-B462-459D-8676-F2269FB87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31655"/>
              </p:ext>
            </p:extLst>
          </p:nvPr>
        </p:nvGraphicFramePr>
        <p:xfrm>
          <a:off x="249382" y="2628900"/>
          <a:ext cx="6913418" cy="6278654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127505943"/>
                    </a:ext>
                  </a:extLst>
                </a:gridCol>
                <a:gridCol w="2493818">
                  <a:extLst>
                    <a:ext uri="{9D8B030D-6E8A-4147-A177-3AD203B41FA5}">
                      <a16:colId xmlns:a16="http://schemas.microsoft.com/office/drawing/2014/main" val="415180657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651327617"/>
                    </a:ext>
                  </a:extLst>
                </a:gridCol>
              </a:tblGrid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/>
                        <a:t>Symbol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/>
                        <a:t>Description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err="1"/>
                        <a:t>Meaning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496263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containers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containers to be handled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9129344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destinations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distinct destinations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839865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fr-FR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trucks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available trucks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1271550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loading/unloading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9492092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endParaRPr lang="fr-FR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</a:t>
                      </a:r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capacity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capacity of each truck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8148568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Cₑ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</a:t>
                      </a:r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per unit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cost per unit of distance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920160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cost for destination </a:t>
                      </a:r>
                      <a:r>
                        <a:rPr lang="en-US" sz="18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Fixed cost of using a truck assigned to destination </a:t>
                      </a:r>
                      <a:r>
                        <a:rPr lang="en-US" sz="18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610153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Vertical length of the cross-dock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Vertical dimension of the cross-dock layout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022141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 length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(or size) of containers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9615781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 positions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Positions of containers inside the cross-dock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7940161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positions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Positions of trucks at the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5553722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Destination–container matrix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 matrix indicating the destination of each container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5278095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633D717D-4189-45CE-BE78-FE85DA156621}"/>
              </a:ext>
            </a:extLst>
          </p:cNvPr>
          <p:cNvSpPr txBox="1"/>
          <p:nvPr/>
        </p:nvSpPr>
        <p:spPr>
          <a:xfrm>
            <a:off x="6324600" y="1559545"/>
            <a:ext cx="11506200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https://www.researchgate.net/publication/333592362_Multi-Objective_Sustainable_Truck_Scheduling_in_a_Rail-Road_Physical_Internet_Cross-Docking_Hub_Considering_Energy_Consumption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9E4EF91-D469-4B28-A12E-6D8A196B8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679" y="2268226"/>
            <a:ext cx="7234206" cy="7059010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28534325-D88E-47F6-93C0-05C8493311B1}"/>
              </a:ext>
            </a:extLst>
          </p:cNvPr>
          <p:cNvSpPr/>
          <p:nvPr/>
        </p:nvSpPr>
        <p:spPr>
          <a:xfrm>
            <a:off x="9680679" y="3009900"/>
            <a:ext cx="550902" cy="9144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339CB49-D425-4697-90CC-5C452254968A}"/>
              </a:ext>
            </a:extLst>
          </p:cNvPr>
          <p:cNvSpPr/>
          <p:nvPr/>
        </p:nvSpPr>
        <p:spPr>
          <a:xfrm>
            <a:off x="9601200" y="4020826"/>
            <a:ext cx="700024" cy="1960874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7B7D0022-9C6D-4578-8295-CDB93F8E5ACC}"/>
              </a:ext>
            </a:extLst>
          </p:cNvPr>
          <p:cNvSpPr/>
          <p:nvPr/>
        </p:nvSpPr>
        <p:spPr>
          <a:xfrm>
            <a:off x="9525000" y="6057900"/>
            <a:ext cx="700024" cy="25146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418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3" grpId="0" animBg="1"/>
      <p:bldP spid="3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4DC8AF-65A7-B038-712A-4F036D5D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020E04-72C2-4051-412C-AC2B0295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28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81B65-B768-4829-B7E3-06C3DC656887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75E67932-DBDB-499B-9024-8EBC079DEB0E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E4D7B26-1DAA-4501-9E41-F7FF2A37B9E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12422A-F957-4A43-B9C6-12F7BC1000AD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A4427295-B7C9-49A9-882C-01B908583E52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612F52C-F702-43EF-98AC-EAD7A6AAC414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69311B11-3B2C-42AB-BB91-1249DDC845C7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35F485-AC17-4F80-AE6C-6CBA2163FB1C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1562D65C-E9FB-486A-8461-28777AF44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1136" y="2322141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1 : Description of instance data</a:t>
            </a:r>
            <a:r>
              <a:rPr lang="en-GB" dirty="0"/>
              <a:t> </a:t>
            </a:r>
          </a:p>
        </p:txBody>
      </p:sp>
      <p:graphicFrame>
        <p:nvGraphicFramePr>
          <p:cNvPr id="42" name="Tableau 42">
            <a:extLst>
              <a:ext uri="{FF2B5EF4-FFF2-40B4-BE49-F238E27FC236}">
                <a16:creationId xmlns:a16="http://schemas.microsoft.com/office/drawing/2014/main" id="{D6FE3368-C753-41DA-951D-393BDD96B78A}"/>
              </a:ext>
            </a:extLst>
          </p:cNvPr>
          <p:cNvGraphicFramePr>
            <a:graphicFrameLocks noGrp="1"/>
          </p:cNvGraphicFramePr>
          <p:nvPr/>
        </p:nvGraphicFramePr>
        <p:xfrm>
          <a:off x="9470273" y="2779889"/>
          <a:ext cx="7903327" cy="53658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0665">
                  <a:extLst>
                    <a:ext uri="{9D8B030D-6E8A-4147-A177-3AD203B41FA5}">
                      <a16:colId xmlns:a16="http://schemas.microsoft.com/office/drawing/2014/main" val="3280280386"/>
                    </a:ext>
                  </a:extLst>
                </a:gridCol>
                <a:gridCol w="2087767">
                  <a:extLst>
                    <a:ext uri="{9D8B030D-6E8A-4147-A177-3AD203B41FA5}">
                      <a16:colId xmlns:a16="http://schemas.microsoft.com/office/drawing/2014/main" val="2371935954"/>
                    </a:ext>
                  </a:extLst>
                </a:gridCol>
                <a:gridCol w="1458087">
                  <a:extLst>
                    <a:ext uri="{9D8B030D-6E8A-4147-A177-3AD203B41FA5}">
                      <a16:colId xmlns:a16="http://schemas.microsoft.com/office/drawing/2014/main" val="1597308016"/>
                    </a:ext>
                  </a:extLst>
                </a:gridCol>
                <a:gridCol w="1831457">
                  <a:extLst>
                    <a:ext uri="{9D8B030D-6E8A-4147-A177-3AD203B41FA5}">
                      <a16:colId xmlns:a16="http://schemas.microsoft.com/office/drawing/2014/main" val="4010964768"/>
                    </a:ext>
                  </a:extLst>
                </a:gridCol>
                <a:gridCol w="945351">
                  <a:extLst>
                    <a:ext uri="{9D8B030D-6E8A-4147-A177-3AD203B41FA5}">
                      <a16:colId xmlns:a16="http://schemas.microsoft.com/office/drawing/2014/main" val="2959650058"/>
                    </a:ext>
                  </a:extLst>
                </a:gridCol>
              </a:tblGrid>
              <a:tr h="329020"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Instance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 Name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containers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Destinations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Docks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3283400"/>
                  </a:ext>
                </a:extLst>
              </a:tr>
              <a:tr h="438517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inst_4_3_4.txt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50803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inst_5_2_4.txt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4481560"/>
                  </a:ext>
                </a:extLst>
              </a:tr>
              <a:tr h="339338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inst_6_3_5.txt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363660"/>
                  </a:ext>
                </a:extLst>
              </a:tr>
              <a:tr h="29767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inst_7_1_5.txt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5286430"/>
                  </a:ext>
                </a:extLst>
              </a:tr>
              <a:tr h="256014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inst_8_1_5.txt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6343521"/>
                  </a:ext>
                </a:extLst>
              </a:tr>
              <a:tr h="29055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inst_9_2_7.txt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8503614"/>
                  </a:ext>
                </a:extLst>
              </a:tr>
              <a:tr h="172690"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inst_10_1_7.txt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9209438"/>
                  </a:ext>
                </a:extLst>
              </a:tr>
              <a:tr h="207228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inst_11_2_7.txt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5657127"/>
                  </a:ext>
                </a:extLst>
              </a:tr>
              <a:tr h="16556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inst_12_3_7.txt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1562410"/>
                  </a:ext>
                </a:extLst>
              </a:tr>
              <a:tr h="200104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inst_20_7_15.txt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624366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inst_20_10_15.txt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0741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inst_30_7_20.txt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470343"/>
                  </a:ext>
                </a:extLst>
              </a:tr>
              <a:tr h="263138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inst_30_10_20.txt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54278"/>
                  </a:ext>
                </a:extLst>
              </a:tr>
              <a:tr h="352308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inst_30_15_20.txt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1457196"/>
                  </a:ext>
                </a:extLst>
              </a:tr>
            </a:tbl>
          </a:graphicData>
        </a:graphic>
      </p:graphicFrame>
      <p:sp>
        <p:nvSpPr>
          <p:cNvPr id="30" name="TextBox 23">
            <a:extLst>
              <a:ext uri="{FF2B5EF4-FFF2-40B4-BE49-F238E27FC236}">
                <a16:creationId xmlns:a16="http://schemas.microsoft.com/office/drawing/2014/main" id="{EDF27BAF-1253-43C4-8317-28ED7C19FF8A}"/>
              </a:ext>
            </a:extLst>
          </p:cNvPr>
          <p:cNvSpPr txBox="1"/>
          <p:nvPr/>
        </p:nvSpPr>
        <p:spPr>
          <a:xfrm>
            <a:off x="12271479" y="157947"/>
            <a:ext cx="3614058" cy="475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Benchmark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73FBD5E-36B5-4F74-865C-BA22230E565A}"/>
              </a:ext>
            </a:extLst>
          </p:cNvPr>
          <p:cNvSpPr txBox="1"/>
          <p:nvPr/>
        </p:nvSpPr>
        <p:spPr>
          <a:xfrm>
            <a:off x="69897" y="1595696"/>
            <a:ext cx="1821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Instances taken from benchmark available in the  link: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AD2EA8E7-1110-465A-BB71-DCEC33A54E52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Computational</a:t>
            </a:r>
            <a:r>
              <a:rPr lang="en-GB" sz="2935" dirty="0">
                <a:latin typeface="Anton"/>
                <a:sym typeface="Anton"/>
              </a:rPr>
              <a:t> </a:t>
            </a:r>
            <a:r>
              <a:rPr lang="en-GB" sz="2400" dirty="0">
                <a:latin typeface="Anton"/>
                <a:sym typeface="Anton"/>
              </a:rPr>
              <a:t>setup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97B2CE84-8983-4E35-9B69-1DA86C535988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Comparison 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F70697E2-B462-459D-8676-F2269FB872D4}"/>
              </a:ext>
            </a:extLst>
          </p:cNvPr>
          <p:cNvGraphicFramePr>
            <a:graphicFrameLocks noGrp="1"/>
          </p:cNvGraphicFramePr>
          <p:nvPr/>
        </p:nvGraphicFramePr>
        <p:xfrm>
          <a:off x="249382" y="2628900"/>
          <a:ext cx="6913418" cy="6462249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127505943"/>
                    </a:ext>
                  </a:extLst>
                </a:gridCol>
                <a:gridCol w="2100104">
                  <a:extLst>
                    <a:ext uri="{9D8B030D-6E8A-4147-A177-3AD203B41FA5}">
                      <a16:colId xmlns:a16="http://schemas.microsoft.com/office/drawing/2014/main" val="4151806571"/>
                    </a:ext>
                  </a:extLst>
                </a:gridCol>
                <a:gridCol w="3822714">
                  <a:extLst>
                    <a:ext uri="{9D8B030D-6E8A-4147-A177-3AD203B41FA5}">
                      <a16:colId xmlns:a16="http://schemas.microsoft.com/office/drawing/2014/main" val="3651327617"/>
                    </a:ext>
                  </a:extLst>
                </a:gridCol>
              </a:tblGrid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/>
                        <a:t>Symbol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/>
                        <a:t>Description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err="1"/>
                        <a:t>Meaning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496263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containers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containers to be handled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9129344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destinations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distinct destinations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839865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fr-FR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trucks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available trucks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1271550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loading/unloading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9492092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endParaRPr lang="fr-FR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</a:t>
                      </a:r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capacity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capacity of each truck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8148568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Cₑ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</a:t>
                      </a:r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per unit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cost per unit of distance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920160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cost for destination </a:t>
                      </a:r>
                      <a:r>
                        <a:rPr lang="en-US" sz="18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Fixed cost of using a truck assigned to destination </a:t>
                      </a:r>
                      <a:r>
                        <a:rPr lang="en-US" sz="18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610153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Vertical length of the cross-dock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Vertical dimension of the cross-dock layout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022141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 length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(or size) of containers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9615781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 positions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Positions of containers inside the cross-dock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7940161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positions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Positions of trucks at the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5553722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Destination–container matrix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 matrix indicating the destination of each container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5278095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633D717D-4189-45CE-BE78-FE85DA156621}"/>
              </a:ext>
            </a:extLst>
          </p:cNvPr>
          <p:cNvSpPr txBox="1"/>
          <p:nvPr/>
        </p:nvSpPr>
        <p:spPr>
          <a:xfrm>
            <a:off x="6324600" y="1559545"/>
            <a:ext cx="11506200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https://www.researchgate.net/publication/333592362_Multi-Objective_Sustainable_Truck_Scheduling_in_a_Rail-Road_Physical_Internet_Cross-Docking_Hub_Considering_Energy_Consumption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697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AC5D-A319-0D47-3FCD-170182BC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45868-5CDF-6B93-E4C4-06AFF9D0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29</a:t>
            </a:fld>
            <a:endParaRPr lang="en-GB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7F708-DAC8-95FD-9E43-F97EC6A31B5C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D74EBB56-F604-7143-4B71-7B691202A486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F5608C-515E-32A6-AA29-68A17D58596B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CAA8C1A6-B45D-B547-842C-7B2C82BF014A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8876F9AC-E959-70EA-A6B0-0E4FF8B1CE2C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38CBB7D2-0DF1-0D93-DF23-083C437040F6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662F8F4-307D-4A3A-8FB0-945DB4CDCEB2}"/>
              </a:ext>
            </a:extLst>
          </p:cNvPr>
          <p:cNvSpPr txBox="1"/>
          <p:nvPr/>
        </p:nvSpPr>
        <p:spPr>
          <a:xfrm>
            <a:off x="546646" y="4508216"/>
            <a:ext cx="553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Why Computational cluster ?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0B745B-DE87-4153-AA2A-1F6CBA685382}"/>
              </a:ext>
            </a:extLst>
          </p:cNvPr>
          <p:cNvSpPr txBox="1"/>
          <p:nvPr/>
        </p:nvSpPr>
        <p:spPr>
          <a:xfrm>
            <a:off x="13489211" y="3889987"/>
            <a:ext cx="281769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HPC : scalable and high computational power, stable long execution without interruptions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13AAD4-535A-4843-836D-FB4C84213020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64B3FC07-FC4E-4E47-B203-AF5BEBB452D8}"/>
              </a:ext>
            </a:extLst>
          </p:cNvPr>
          <p:cNvSpPr txBox="1"/>
          <p:nvPr/>
        </p:nvSpPr>
        <p:spPr>
          <a:xfrm>
            <a:off x="12271479" y="15794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Benchmark</a:t>
            </a: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A7F123E3-75D0-47A8-B968-659A7393C49D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Computational setup</a:t>
            </a: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79C72814-ED97-451A-B34B-4F163492CBBB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Comparison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3261E5D-8836-454A-8E69-8B17FE5E621F}"/>
              </a:ext>
            </a:extLst>
          </p:cNvPr>
          <p:cNvSpPr txBox="1"/>
          <p:nvPr/>
        </p:nvSpPr>
        <p:spPr>
          <a:xfrm>
            <a:off x="4038600" y="1937340"/>
            <a:ext cx="1188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Model is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NP-hard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requires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higher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computational time and resources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999EA1B-F19F-4BB9-9CE8-82C5736D9482}"/>
              </a:ext>
            </a:extLst>
          </p:cNvPr>
          <p:cNvSpPr txBox="1"/>
          <p:nvPr/>
        </p:nvSpPr>
        <p:spPr>
          <a:xfrm>
            <a:off x="2440104" y="2728804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LGI2A provided access to a HPC(High-performance Computing) cluster  for running complicated calculations without disruption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090D839-3A77-4F12-9785-4F58291F007D}"/>
              </a:ext>
            </a:extLst>
          </p:cNvPr>
          <p:cNvSpPr txBox="1"/>
          <p:nvPr/>
        </p:nvSpPr>
        <p:spPr>
          <a:xfrm>
            <a:off x="9159057" y="3838173"/>
            <a:ext cx="286559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32 large instances, complicated calculations lead high computational complexity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60FED3E-C511-47B5-B15D-BA07CC68A4FC}"/>
              </a:ext>
            </a:extLst>
          </p:cNvPr>
          <p:cNvSpPr txBox="1"/>
          <p:nvPr/>
        </p:nvSpPr>
        <p:spPr>
          <a:xfrm>
            <a:off x="4592782" y="3823491"/>
            <a:ext cx="281769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Mixed Integer models and iterative algorithms require significant CPU time</a:t>
            </a:r>
          </a:p>
        </p:txBody>
      </p:sp>
      <p:graphicFrame>
        <p:nvGraphicFramePr>
          <p:cNvPr id="36" name="Tableau 36">
            <a:extLst>
              <a:ext uri="{FF2B5EF4-FFF2-40B4-BE49-F238E27FC236}">
                <a16:creationId xmlns:a16="http://schemas.microsoft.com/office/drawing/2014/main" id="{660C0A70-B51D-4C33-9D53-74B206B22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67745"/>
              </p:ext>
            </p:extLst>
          </p:nvPr>
        </p:nvGraphicFramePr>
        <p:xfrm>
          <a:off x="2895600" y="6723211"/>
          <a:ext cx="14374209" cy="1380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0413">
                  <a:extLst>
                    <a:ext uri="{9D8B030D-6E8A-4147-A177-3AD203B41FA5}">
                      <a16:colId xmlns:a16="http://schemas.microsoft.com/office/drawing/2014/main" val="271035177"/>
                    </a:ext>
                  </a:extLst>
                </a:gridCol>
                <a:gridCol w="1613291">
                  <a:extLst>
                    <a:ext uri="{9D8B030D-6E8A-4147-A177-3AD203B41FA5}">
                      <a16:colId xmlns:a16="http://schemas.microsoft.com/office/drawing/2014/main" val="4132619807"/>
                    </a:ext>
                  </a:extLst>
                </a:gridCol>
                <a:gridCol w="2108101">
                  <a:extLst>
                    <a:ext uri="{9D8B030D-6E8A-4147-A177-3AD203B41FA5}">
                      <a16:colId xmlns:a16="http://schemas.microsoft.com/office/drawing/2014/main" val="3642900974"/>
                    </a:ext>
                  </a:extLst>
                </a:gridCol>
                <a:gridCol w="2108101">
                  <a:extLst>
                    <a:ext uri="{9D8B030D-6E8A-4147-A177-3AD203B41FA5}">
                      <a16:colId xmlns:a16="http://schemas.microsoft.com/office/drawing/2014/main" val="3253746388"/>
                    </a:ext>
                  </a:extLst>
                </a:gridCol>
                <a:gridCol w="2108101">
                  <a:extLst>
                    <a:ext uri="{9D8B030D-6E8A-4147-A177-3AD203B41FA5}">
                      <a16:colId xmlns:a16="http://schemas.microsoft.com/office/drawing/2014/main" val="2088775066"/>
                    </a:ext>
                  </a:extLst>
                </a:gridCol>
                <a:gridCol w="2108101">
                  <a:extLst>
                    <a:ext uri="{9D8B030D-6E8A-4147-A177-3AD203B41FA5}">
                      <a16:colId xmlns:a16="http://schemas.microsoft.com/office/drawing/2014/main" val="2511431643"/>
                    </a:ext>
                  </a:extLst>
                </a:gridCol>
                <a:gridCol w="2108101">
                  <a:extLst>
                    <a:ext uri="{9D8B030D-6E8A-4147-A177-3AD203B41FA5}">
                      <a16:colId xmlns:a16="http://schemas.microsoft.com/office/drawing/2014/main" val="3824306918"/>
                    </a:ext>
                  </a:extLst>
                </a:gridCol>
              </a:tblGrid>
              <a:tr h="383104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Company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Name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Access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Usage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CPU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Memory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Link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9749745"/>
                  </a:ext>
                </a:extLst>
              </a:tr>
              <a:tr h="997317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HPE 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Hewlett-Packard Enterprise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Tech3E (LGI2A _ Université </a:t>
                      </a:r>
                      <a:r>
                        <a:rPr lang="en-GB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d’Artois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Slurm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Workload manager, Linux</a:t>
                      </a: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Batch execution of large experiments</a:t>
                      </a: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x AMD EPYC 9224 CPU , 24 </a:t>
                      </a:r>
                      <a:r>
                        <a:rPr lang="fr-F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cores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, 2 threads per </a:t>
                      </a:r>
                      <a:r>
                        <a:rPr lang="fr-F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640 Go theory, 629 Go available</a:t>
                      </a: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  <a:hlinkClick r:id="rId2"/>
                        </a:rPr>
                        <a:t>https://www.hpe.com/emea_europe/en/hpe-proliant-dl385-gen11.html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7299265"/>
                  </a:ext>
                </a:extLst>
              </a:tr>
            </a:tbl>
          </a:graphicData>
        </a:graphic>
      </p:graphicFrame>
      <p:pic>
        <p:nvPicPr>
          <p:cNvPr id="37" name="Image 36">
            <a:extLst>
              <a:ext uri="{FF2B5EF4-FFF2-40B4-BE49-F238E27FC236}">
                <a16:creationId xmlns:a16="http://schemas.microsoft.com/office/drawing/2014/main" id="{7B44C47A-05FC-4878-A5C2-BA4FB4CDD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7" y="6633715"/>
            <a:ext cx="2625341" cy="1380421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DF75653D-55DC-40F1-857F-0F22872314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48" y="2446948"/>
            <a:ext cx="1088544" cy="1088544"/>
          </a:xfrm>
          <a:prstGeom prst="rect">
            <a:avLst/>
          </a:prstGeom>
        </p:spPr>
      </p:pic>
      <p:sp>
        <p:nvSpPr>
          <p:cNvPr id="40" name="Rectangle 8">
            <a:extLst>
              <a:ext uri="{FF2B5EF4-FFF2-40B4-BE49-F238E27FC236}">
                <a16:creationId xmlns:a16="http://schemas.microsoft.com/office/drawing/2014/main" id="{AE0DF064-F330-4229-A309-7066B0605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6286500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2 : Description of Cluster Tech3E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3908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" grpId="0" animBg="1"/>
      <p:bldP spid="32" grpId="0" animBg="1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48079" t="-11945" r="-52618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" name="AutoShape 3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87D3E8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AutoShape 4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4421469" y="4225583"/>
            <a:ext cx="9445063" cy="1835835"/>
            <a:chOff x="0" y="0"/>
            <a:chExt cx="12593417" cy="2447780"/>
          </a:xfrm>
        </p:grpSpPr>
        <p:sp>
          <p:nvSpPr>
            <p:cNvPr id="6" name="TextBox 6"/>
            <p:cNvSpPr txBox="1"/>
            <p:nvPr/>
          </p:nvSpPr>
          <p:spPr>
            <a:xfrm>
              <a:off x="729995" y="1858754"/>
              <a:ext cx="11133427" cy="589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9"/>
                </a:lnSpc>
              </a:pPr>
              <a:endParaRPr lang="en-GB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825"/>
              <a:ext cx="12593417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187"/>
                </a:lnSpc>
              </a:pPr>
              <a:r>
                <a:rPr lang="en-GB" sz="6187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Motivation and context</a:t>
              </a:r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94D479-9FC3-1F01-493A-4EC709C20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EAFD9-8CD6-00CE-BDCE-BF454938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</a:t>
            </a:fld>
            <a:endParaRPr lang="en-GB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74349" y="1789554"/>
            <a:ext cx="4145251" cy="1153781"/>
          </a:xfrm>
          <a:custGeom>
            <a:avLst/>
            <a:gdLst/>
            <a:ahLst/>
            <a:cxnLst/>
            <a:rect l="l" t="t" r="r" b="b"/>
            <a:pathLst>
              <a:path w="4350068" h="1153781">
                <a:moveTo>
                  <a:pt x="0" y="0"/>
                </a:moveTo>
                <a:lnTo>
                  <a:pt x="4350068" y="0"/>
                </a:lnTo>
                <a:lnTo>
                  <a:pt x="4350068" y="1153781"/>
                </a:lnTo>
                <a:lnTo>
                  <a:pt x="0" y="1153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444939" y="4522937"/>
            <a:ext cx="154692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Optimize 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8399" y="7283942"/>
            <a:ext cx="8739039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Unified Objective function: Weighted Sum, W1=0.5  W2= 0.5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4DC8AF-65A7-B038-712A-4F036D5D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020E04-72C2-4051-412C-AC2B0295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30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81B65-B768-4829-B7E3-06C3DC656887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75E67932-DBDB-499B-9024-8EBC079DEB0E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E4D7B26-1DAA-4501-9E41-F7FF2A37B9E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12422A-F957-4A43-B9C6-12F7BC1000AD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A4427295-B7C9-49A9-882C-01B908583E52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612F52C-F702-43EF-98AC-EAD7A6AAC414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69311B11-3B2C-42AB-BB91-1249DDC845C7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35F485-AC17-4F80-AE6C-6CBA2163FB1C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11BBA6F-CCE4-484A-8871-2EC41529ED7D}"/>
                  </a:ext>
                </a:extLst>
              </p:cNvPr>
              <p:cNvSpPr txBox="1"/>
              <p:nvPr/>
            </p:nvSpPr>
            <p:spPr>
              <a:xfrm>
                <a:off x="5944411" y="5207594"/>
                <a:ext cx="3783665" cy="80804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×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11BBA6F-CCE4-484A-8871-2EC41529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411" y="5207594"/>
                <a:ext cx="3783665" cy="808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C36E5059-05FE-4ABA-826C-9FEF8F3D7577}"/>
                  </a:ext>
                </a:extLst>
              </p:cNvPr>
              <p:cNvSpPr txBox="1"/>
              <p:nvPr/>
            </p:nvSpPr>
            <p:spPr>
              <a:xfrm>
                <a:off x="910070" y="5234796"/>
                <a:ext cx="3783665" cy="77886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1= 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C36E5059-05FE-4ABA-826C-9FEF8F3D7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70" y="5234796"/>
                <a:ext cx="3783665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F1D43EB5-3C73-4A23-8F72-A2856E56D6EC}"/>
                  </a:ext>
                </a:extLst>
              </p:cNvPr>
              <p:cNvSpPr txBox="1"/>
              <p:nvPr/>
            </p:nvSpPr>
            <p:spPr>
              <a:xfrm>
                <a:off x="152400" y="6320436"/>
                <a:ext cx="5637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 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𝑢𝑠𝑖𝑛𝑔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𝑑𝑒𝑠𝑡𝑖𝑛𝑎𝑡𝑖𝑜𝑛𝑠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F1D43EB5-3C73-4A23-8F72-A2856E56D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6320436"/>
                <a:ext cx="5637505" cy="276999"/>
              </a:xfrm>
              <a:prstGeom prst="rect">
                <a:avLst/>
              </a:prstGeom>
              <a:blipFill>
                <a:blip r:embed="rId5"/>
                <a:stretch>
                  <a:fillRect l="-2270" t="-22222" b="-4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F7018C9E-41FE-48F0-B669-C6D15074B7CE}"/>
                  </a:ext>
                </a:extLst>
              </p:cNvPr>
              <p:cNvSpPr txBox="1"/>
              <p:nvPr/>
            </p:nvSpPr>
            <p:spPr>
              <a:xfrm>
                <a:off x="152400" y="6771501"/>
                <a:ext cx="5416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 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𝑎𝑠𝑠𝑖𝑔𝑛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𝑐𝑜𝑛𝑡𝑎𝑖𝑛𝑒𝑟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F7018C9E-41FE-48F0-B669-C6D15074B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6771501"/>
                <a:ext cx="5416869" cy="276999"/>
              </a:xfrm>
              <a:prstGeom prst="rect">
                <a:avLst/>
              </a:prstGeom>
              <a:blipFill>
                <a:blip r:embed="rId6"/>
                <a:stretch>
                  <a:fillRect l="-2362" t="-22222" b="-4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ECA3C2B8-19A4-4F2C-AC2C-38D676CEF00C}"/>
              </a:ext>
            </a:extLst>
          </p:cNvPr>
          <p:cNvSpPr txBox="1"/>
          <p:nvPr/>
        </p:nvSpPr>
        <p:spPr>
          <a:xfrm>
            <a:off x="633428" y="3197006"/>
            <a:ext cx="9512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Inter 1 Medium"/>
                <a:ea typeface="Inter 1 Medium"/>
              </a:rPr>
              <a:t>Gurobipy</a:t>
            </a:r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: A </a:t>
            </a:r>
            <a:r>
              <a:rPr lang="en-GB" b="1" dirty="0" err="1">
                <a:solidFill>
                  <a:srgbClr val="000000"/>
                </a:solidFill>
                <a:latin typeface="Inter 1 Medium"/>
                <a:ea typeface="Inter 1 Medium"/>
              </a:rPr>
              <a:t>gurobi</a:t>
            </a:r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 python interface, version : 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python3.12-gurobi</a:t>
            </a:r>
          </a:p>
          <a:p>
            <a:endParaRPr lang="fr-FR" b="1" dirty="0">
              <a:solidFill>
                <a:srgbClr val="000000"/>
              </a:solidFill>
              <a:latin typeface="Inter 1 Medium"/>
              <a:ea typeface="Inter 1 Medium"/>
            </a:endParaRPr>
          </a:p>
          <a:p>
            <a:r>
              <a:rPr lang="en-GB" b="1" dirty="0" err="1">
                <a:solidFill>
                  <a:srgbClr val="000000"/>
                </a:solidFill>
                <a:latin typeface="Inter 1 Medium"/>
                <a:ea typeface="Inter 1 Medium"/>
              </a:rPr>
              <a:t>Gurobi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</a:t>
            </a:r>
            <a:r>
              <a:rPr lang="fr-FR" b="1" dirty="0" err="1">
                <a:solidFill>
                  <a:srgbClr val="000000"/>
                </a:solidFill>
                <a:latin typeface="Inter 1 Medium"/>
                <a:ea typeface="Inter 1 Medium"/>
              </a:rPr>
              <a:t>is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a </a:t>
            </a:r>
            <a:r>
              <a:rPr lang="fr-FR" b="1" dirty="0" err="1">
                <a:solidFill>
                  <a:srgbClr val="000000"/>
                </a:solidFill>
                <a:latin typeface="Inter 1 Medium"/>
                <a:ea typeface="Inter 1 Medium"/>
              </a:rPr>
              <a:t>Mathematical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 solver , for </a:t>
            </a:r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decision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</a:t>
            </a:r>
            <a:r>
              <a:rPr lang="fr-FR" b="1" dirty="0" err="1">
                <a:solidFill>
                  <a:srgbClr val="000000"/>
                </a:solidFill>
                <a:latin typeface="Inter 1 Medium"/>
                <a:ea typeface="Inter 1 Medium"/>
              </a:rPr>
              <a:t>making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</a:t>
            </a:r>
            <a:r>
              <a:rPr lang="fr-FR" b="1" dirty="0" err="1">
                <a:solidFill>
                  <a:srgbClr val="000000"/>
                </a:solidFill>
                <a:latin typeface="Inter 1 Medium"/>
                <a:ea typeface="Inter 1 Medium"/>
              </a:rPr>
              <a:t>problems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E861CED-7E89-406B-8555-D75B14BB9497}"/>
              </a:ext>
            </a:extLst>
          </p:cNvPr>
          <p:cNvSpPr txBox="1"/>
          <p:nvPr/>
        </p:nvSpPr>
        <p:spPr>
          <a:xfrm>
            <a:off x="5041554" y="5426949"/>
            <a:ext cx="975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ED150B4-F451-453B-BDBB-F5B296ECDE53}"/>
                  </a:ext>
                </a:extLst>
              </p:cNvPr>
              <p:cNvSpPr txBox="1"/>
              <p:nvPr/>
            </p:nvSpPr>
            <p:spPr>
              <a:xfrm>
                <a:off x="202480" y="8204139"/>
                <a:ext cx="7877285" cy="522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𝐹𝑖𝑡𝑛𝑒𝑠𝑠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𝑇𝑟𝑢𝑐𝑘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ED150B4-F451-453B-BDBB-F5B296ECD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80" y="8204139"/>
                <a:ext cx="7877285" cy="5220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DCA2C507-363C-43A5-8CE6-A63B3DE569AB}"/>
                  </a:ext>
                </a:extLst>
              </p:cNvPr>
              <p:cNvSpPr txBox="1"/>
              <p:nvPr/>
            </p:nvSpPr>
            <p:spPr>
              <a:xfrm>
                <a:off x="8125860" y="8536331"/>
                <a:ext cx="2169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=0,5 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=0,05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DCA2C507-363C-43A5-8CE6-A63B3DE56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860" y="8536331"/>
                <a:ext cx="2169440" cy="276999"/>
              </a:xfrm>
              <a:prstGeom prst="rect">
                <a:avLst/>
              </a:prstGeom>
              <a:blipFill>
                <a:blip r:embed="rId8"/>
                <a:stretch>
                  <a:fillRect l="-2247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8">
            <a:extLst>
              <a:ext uri="{FF2B5EF4-FFF2-40B4-BE49-F238E27FC236}">
                <a16:creationId xmlns:a16="http://schemas.microsoft.com/office/drawing/2014/main" id="{1562D65C-E9FB-486A-8461-28777AF44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398" y="1957569"/>
            <a:ext cx="122460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09B8D64-F59C-438F-8263-07D5D5A634CF}"/>
              </a:ext>
            </a:extLst>
          </p:cNvPr>
          <p:cNvSpPr txBox="1"/>
          <p:nvPr/>
        </p:nvSpPr>
        <p:spPr>
          <a:xfrm>
            <a:off x="10891594" y="1636966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Exact method code structure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94DE9D4-401F-4532-A793-C3BC34E83B47}"/>
              </a:ext>
            </a:extLst>
          </p:cNvPr>
          <p:cNvSpPr txBox="1"/>
          <p:nvPr/>
        </p:nvSpPr>
        <p:spPr>
          <a:xfrm>
            <a:off x="10681817" y="1977003"/>
            <a:ext cx="6972755" cy="74174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//Set Parameters </a:t>
            </a: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N_list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containers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H_list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trucks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K_list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docks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D_list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destinations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W1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W2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cross dock system</a:t>
            </a:r>
          </a:p>
          <a:p>
            <a:endParaRPr lang="fr-FR" sz="14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fr-FR" sz="1400" dirty="0"/>
              <a:t>// </a:t>
            </a:r>
            <a:r>
              <a:rPr lang="fr-FR" sz="1400" dirty="0" err="1"/>
              <a:t>initialize</a:t>
            </a:r>
            <a:r>
              <a:rPr lang="fr-FR" sz="1400" dirty="0"/>
              <a:t> model</a:t>
            </a:r>
          </a:p>
          <a:p>
            <a:endParaRPr lang="fr-FR" sz="1400" dirty="0"/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 Model(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"Instance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instance_id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Transport_Energie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« </a:t>
            </a:r>
            <a:r>
              <a:rPr lang="fr-FR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fr-FR" sz="1400" b="0" dirty="0">
              <a:solidFill>
                <a:schemeClr val="accent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Time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2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hours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setParam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TimeLimit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7200)</a:t>
            </a:r>
            <a:endParaRPr lang="fr-FR" sz="1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endParaRPr lang="fr-FR" sz="1400" b="0" dirty="0">
              <a:solidFill>
                <a:schemeClr val="accent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dirty="0"/>
              <a:t>//Add decision variables </a:t>
            </a:r>
            <a:endParaRPr lang="fr-FR" sz="1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fr-FR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 is destination of the truck h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X : </a:t>
            </a:r>
            <a:r>
              <a:rPr lang="fr-FR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t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ruck h is assigned to dock k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 : 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container n is assigned to truck h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v_used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truck is used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fr-FR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same dock for two trucks</a:t>
            </a:r>
            <a:endParaRPr lang="fr-F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fr-FR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Z</a:t>
            </a:r>
            <a:r>
              <a:rPr lang="fr-FR" sz="1400" b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continous</a:t>
            </a:r>
            <a:r>
              <a:rPr lang="fr-FR" sz="1400" b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area swept by the container</a:t>
            </a:r>
          </a:p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GB" sz="1400" dirty="0"/>
              <a:t>//Add constraints </a:t>
            </a:r>
          </a:p>
          <a:p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m.addConstrs</a:t>
            </a:r>
            <a:endParaRPr lang="fr-FR" sz="1400" b="0" dirty="0">
              <a:solidFill>
                <a:schemeClr val="tx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dirty="0"/>
              <a:t>.</a:t>
            </a:r>
          </a:p>
          <a:p>
            <a:r>
              <a:rPr lang="en-GB" sz="1400" dirty="0"/>
              <a:t>.</a:t>
            </a:r>
          </a:p>
          <a:p>
            <a:r>
              <a:rPr lang="en-GB" sz="1400" dirty="0"/>
              <a:t>//Solve </a:t>
            </a:r>
          </a:p>
          <a:p>
            <a:r>
              <a:rPr lang="en-GB" sz="1400" dirty="0" err="1">
                <a:solidFill>
                  <a:schemeClr val="tx2">
                    <a:lumMod val="75000"/>
                  </a:schemeClr>
                </a:solidFill>
              </a:rPr>
              <a:t>m.optimize</a:t>
            </a:r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()</a:t>
            </a:r>
          </a:p>
          <a:p>
            <a:endParaRPr lang="en-GB" sz="1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1400" dirty="0"/>
              <a:t>//Save results in csv </a:t>
            </a:r>
          </a:p>
          <a:p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df_results</a:t>
            </a:r>
            <a:r>
              <a:rPr lang="fr-FR" sz="14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fr-FR" sz="14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fr-FR" sz="14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df_results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to_csv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"results_exact_summary_with_chargui_instances_time_limit_2_h.csv"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AC5D-A319-0D47-3FCD-170182BC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45868-5CDF-6B93-E4C4-06AFF9D0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31</a:t>
            </a:fld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E2C929-9152-E44F-44FA-1572A3E5B7F6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7B758FC-5CB0-4A07-9AE8-62B433FBC610}"/>
              </a:ext>
            </a:extLst>
          </p:cNvPr>
          <p:cNvSpPr txBox="1"/>
          <p:nvPr/>
        </p:nvSpPr>
        <p:spPr>
          <a:xfrm>
            <a:off x="6313903" y="2766660"/>
            <a:ext cx="54448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Benchmark_instances_set_for_Sustainability_2019,zip</a:t>
            </a:r>
            <a:endParaRPr lang="en-GB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D502AAD-0FC8-4B81-A053-5B990BE2FC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652" y="1720571"/>
            <a:ext cx="1142695" cy="1142695"/>
          </a:xfrm>
          <a:prstGeom prst="rect">
            <a:avLst/>
          </a:prstGeom>
        </p:spPr>
      </p:pic>
      <p:graphicFrame>
        <p:nvGraphicFramePr>
          <p:cNvPr id="19" name="Tableau 20">
            <a:extLst>
              <a:ext uri="{FF2B5EF4-FFF2-40B4-BE49-F238E27FC236}">
                <a16:creationId xmlns:a16="http://schemas.microsoft.com/office/drawing/2014/main" id="{DDBF6CF4-77A2-4B2F-84A9-A2190ABDF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718441"/>
              </p:ext>
            </p:extLst>
          </p:nvPr>
        </p:nvGraphicFramePr>
        <p:xfrm>
          <a:off x="3314700" y="4078748"/>
          <a:ext cx="1188720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552727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50756688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346684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68753388"/>
                    </a:ext>
                  </a:extLst>
                </a:gridCol>
              </a:tblGrid>
              <a:tr h="304798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Technical setup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limit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Gurobi</a:t>
                      </a:r>
                      <a:r>
                        <a:rPr lang="en-GB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license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774343"/>
                  </a:ext>
                </a:extLst>
              </a:tr>
              <a:tr h="776610">
                <a:tc>
                  <a:txBody>
                    <a:bodyPr/>
                    <a:lstStyle/>
                    <a:p>
                      <a:pPr algn="ctr"/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ClusterTech3E</a:t>
                      </a:r>
                      <a:endParaRPr lang="en-GB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noProof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Chargui’s</a:t>
                      </a: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 benchmark “</a:t>
                      </a:r>
                      <a:r>
                        <a:rPr lang="en-GB" sz="1400" b="0" noProof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Benchmark_instances_set_for_sustainability</a:t>
                      </a: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 (2019)</a:t>
                      </a:r>
                    </a:p>
                    <a:p>
                      <a:pPr algn="ctr"/>
                      <a:endParaRPr lang="en-GB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Time limits 7200s (2h)</a:t>
                      </a:r>
                    </a:p>
                    <a:p>
                      <a:pPr algn="ctr"/>
                      <a:endParaRPr lang="en-GB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Free academic license, version 12 </a:t>
                      </a:r>
                      <a:endParaRPr lang="en-GB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3809834"/>
                  </a:ext>
                </a:extLst>
              </a:tr>
            </a:tbl>
          </a:graphicData>
        </a:graphic>
      </p:graphicFrame>
      <p:graphicFrame>
        <p:nvGraphicFramePr>
          <p:cNvPr id="22" name="Tableau 22">
            <a:extLst>
              <a:ext uri="{FF2B5EF4-FFF2-40B4-BE49-F238E27FC236}">
                <a16:creationId xmlns:a16="http://schemas.microsoft.com/office/drawing/2014/main" id="{DA9674F3-0D15-4A4D-B2B9-E74640697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268026"/>
              </p:ext>
            </p:extLst>
          </p:nvPr>
        </p:nvGraphicFramePr>
        <p:xfrm>
          <a:off x="1020749" y="6999649"/>
          <a:ext cx="14564089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534">
                  <a:extLst>
                    <a:ext uri="{9D8B030D-6E8A-4147-A177-3AD203B41FA5}">
                      <a16:colId xmlns:a16="http://schemas.microsoft.com/office/drawing/2014/main" val="1661542359"/>
                    </a:ext>
                  </a:extLst>
                </a:gridCol>
                <a:gridCol w="2446111">
                  <a:extLst>
                    <a:ext uri="{9D8B030D-6E8A-4147-A177-3AD203B41FA5}">
                      <a16:colId xmlns:a16="http://schemas.microsoft.com/office/drawing/2014/main" val="3002048062"/>
                    </a:ext>
                  </a:extLst>
                </a:gridCol>
                <a:gridCol w="2446111">
                  <a:extLst>
                    <a:ext uri="{9D8B030D-6E8A-4147-A177-3AD203B41FA5}">
                      <a16:colId xmlns:a16="http://schemas.microsoft.com/office/drawing/2014/main" val="2119671599"/>
                    </a:ext>
                  </a:extLst>
                </a:gridCol>
                <a:gridCol w="2446111">
                  <a:extLst>
                    <a:ext uri="{9D8B030D-6E8A-4147-A177-3AD203B41FA5}">
                      <a16:colId xmlns:a16="http://schemas.microsoft.com/office/drawing/2014/main" val="1749211598"/>
                    </a:ext>
                  </a:extLst>
                </a:gridCol>
                <a:gridCol w="2446111">
                  <a:extLst>
                    <a:ext uri="{9D8B030D-6E8A-4147-A177-3AD203B41FA5}">
                      <a16:colId xmlns:a16="http://schemas.microsoft.com/office/drawing/2014/main" val="2541943872"/>
                    </a:ext>
                  </a:extLst>
                </a:gridCol>
                <a:gridCol w="2446111">
                  <a:extLst>
                    <a:ext uri="{9D8B030D-6E8A-4147-A177-3AD203B41FA5}">
                      <a16:colId xmlns:a16="http://schemas.microsoft.com/office/drawing/2014/main" val="3008818392"/>
                    </a:ext>
                  </a:extLst>
                </a:gridCol>
              </a:tblGrid>
              <a:tr h="494443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Technical setup</a:t>
                      </a:r>
                    </a:p>
                    <a:p>
                      <a:pPr algn="ctr"/>
                      <a:endParaRPr lang="en-GB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Population size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Mutation rate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Crossover rate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Number generations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198439"/>
                  </a:ext>
                </a:extLst>
              </a:tr>
              <a:tr h="806723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Desktop PC</a:t>
                      </a:r>
                      <a:endParaRPr lang="en-GB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noProof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Chargui’s</a:t>
                      </a: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 benchmark “</a:t>
                      </a:r>
                      <a:r>
                        <a:rPr lang="en-GB" sz="1400" b="0" noProof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Benchmark_instances_set_for_sustainability</a:t>
                      </a: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 (2019)</a:t>
                      </a:r>
                    </a:p>
                    <a:p>
                      <a:pPr algn="ctr"/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881113"/>
                  </a:ext>
                </a:extLst>
              </a:tr>
            </a:tbl>
          </a:graphicData>
        </a:graphic>
      </p:graphicFrame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FF1D4E46-67E9-4418-96A8-F05D12A37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856305"/>
              </p:ext>
            </p:extLst>
          </p:nvPr>
        </p:nvGraphicFramePr>
        <p:xfrm>
          <a:off x="15544800" y="6999649"/>
          <a:ext cx="2446111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111">
                  <a:extLst>
                    <a:ext uri="{9D8B030D-6E8A-4147-A177-3AD203B41FA5}">
                      <a16:colId xmlns:a16="http://schemas.microsoft.com/office/drawing/2014/main" val="1941069525"/>
                    </a:ext>
                  </a:extLst>
                </a:gridCol>
              </a:tblGrid>
              <a:tr h="590431"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Heuristic ratio</a:t>
                      </a:r>
                      <a:b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GB" sz="1600" b="1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binpacking</a:t>
                      </a:r>
                      <a:endParaRPr lang="en-GB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658917"/>
                  </a:ext>
                </a:extLst>
              </a:tr>
              <a:tr h="93356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71604"/>
                  </a:ext>
                </a:extLst>
              </a:tr>
            </a:tbl>
          </a:graphicData>
        </a:graphic>
      </p:graphicFrame>
      <p:sp>
        <p:nvSpPr>
          <p:cNvPr id="24" name="Rectangle 8">
            <a:extLst>
              <a:ext uri="{FF2B5EF4-FFF2-40B4-BE49-F238E27FC236}">
                <a16:creationId xmlns:a16="http://schemas.microsoft.com/office/drawing/2014/main" id="{0590124C-F3B0-402D-9E26-80530C8DB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485968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3 : Exact method parameters</a:t>
            </a:r>
            <a:endParaRPr lang="en-GB" dirty="0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D40B69A9-03A5-4B39-838B-EC83A51D3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6574390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4 : Approximative method parameters (GA)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8D5439-F732-4C11-BD4D-B4B4C0A2027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D0452987-C76B-44E6-882C-7B95A4BAA987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604ECE06-A6EF-4C7D-9A7C-56BE6BD63CBE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4FA09B9A-5B59-4025-AC86-9604C0E475A2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15628D0B-61B5-4A8B-9BA7-A1DAF1ABE6FE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6E7BEB87-AE61-4D02-821C-6F5520F5DCEC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AEA9C476-2D82-4FF1-9D56-604B60A94A8C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C5A39-FF0E-10D1-BA22-3A1D491D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27180-BCC2-BA64-76A8-2891DA9C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32</a:t>
            </a:fld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9DE95C-DFCA-78CA-C1D9-EDD8AD9E20AF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2F7E1F62-6128-96FB-4158-674FF7534553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954419-4AB5-CDC9-329D-EFD4F1087F79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382732C3-C9EC-08E7-7579-56C7AD019927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ED0921E5-F8C3-3563-26A5-E4B1387056AA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D27C2F40-E712-3852-E34F-773CA45F6322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7A098C-E282-4D14-B968-D9983A01DDC8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88074EB3-5822-49DE-A219-18B334ECD4D5}"/>
              </a:ext>
            </a:extLst>
          </p:cNvPr>
          <p:cNvSpPr txBox="1"/>
          <p:nvPr/>
        </p:nvSpPr>
        <p:spPr>
          <a:xfrm>
            <a:off x="12271478" y="157947"/>
            <a:ext cx="4547247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Benchmark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41EE7D54-7779-42B5-9322-500C4920C281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Computational</a:t>
            </a:r>
            <a:r>
              <a:rPr lang="en-GB" sz="2935" dirty="0">
                <a:latin typeface="Anton"/>
                <a:sym typeface="Anton"/>
              </a:rPr>
              <a:t> </a:t>
            </a:r>
            <a:r>
              <a:rPr lang="en-GB" sz="2400" dirty="0">
                <a:latin typeface="Anton"/>
                <a:sym typeface="Anton"/>
              </a:rPr>
              <a:t>setup</a:t>
            </a: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E5B3C218-6E53-45B6-8069-80BC05B4DE13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Comparison</a:t>
            </a:r>
            <a:r>
              <a:rPr lang="en-GB" sz="2400" dirty="0">
                <a:latin typeface="Anton"/>
                <a:sym typeface="Anton"/>
              </a:rPr>
              <a:t> 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869C372F-2789-4455-97B2-09F1E7BC0010}"/>
              </a:ext>
            </a:extLst>
          </p:cNvPr>
          <p:cNvSpPr txBox="1"/>
          <p:nvPr/>
        </p:nvSpPr>
        <p:spPr>
          <a:xfrm>
            <a:off x="348342" y="1691510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GAP</a:t>
            </a: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F8703BAA-9972-444D-B396-69342C78C59C}"/>
              </a:ext>
            </a:extLst>
          </p:cNvPr>
          <p:cNvSpPr txBox="1"/>
          <p:nvPr/>
        </p:nvSpPr>
        <p:spPr>
          <a:xfrm>
            <a:off x="1558611" y="1697519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Computational time </a:t>
            </a: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B26D73DA-1C0F-4D66-B97B-74A8DE3D490E}"/>
              </a:ext>
            </a:extLst>
          </p:cNvPr>
          <p:cNvSpPr txBox="1"/>
          <p:nvPr/>
        </p:nvSpPr>
        <p:spPr>
          <a:xfrm>
            <a:off x="5300601" y="1691510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 </a:t>
            </a: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B01BE640-7E99-448A-8291-8F59FA373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438" y="2709863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8" name="Tableau 27">
            <a:extLst>
              <a:ext uri="{FF2B5EF4-FFF2-40B4-BE49-F238E27FC236}">
                <a16:creationId xmlns:a16="http://schemas.microsoft.com/office/drawing/2014/main" id="{97373CA1-94F6-4842-9D1C-33E44B8F3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821328"/>
              </p:ext>
            </p:extLst>
          </p:nvPr>
        </p:nvGraphicFramePr>
        <p:xfrm>
          <a:off x="9289523" y="1636084"/>
          <a:ext cx="8830287" cy="7842798"/>
        </p:xfrm>
        <a:graphic>
          <a:graphicData uri="http://schemas.openxmlformats.org/drawingml/2006/table">
            <a:tbl>
              <a:tblPr/>
              <a:tblGrid>
                <a:gridCol w="1828057">
                  <a:extLst>
                    <a:ext uri="{9D8B030D-6E8A-4147-A177-3AD203B41FA5}">
                      <a16:colId xmlns:a16="http://schemas.microsoft.com/office/drawing/2014/main" val="122908925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18545206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6345094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24143866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593199966"/>
                    </a:ext>
                  </a:extLst>
                </a:gridCol>
                <a:gridCol w="1287230">
                  <a:extLst>
                    <a:ext uri="{9D8B030D-6E8A-4147-A177-3AD203B41FA5}">
                      <a16:colId xmlns:a16="http://schemas.microsoft.com/office/drawing/2014/main" val="1134849018"/>
                    </a:ext>
                  </a:extLst>
                </a:gridCol>
              </a:tblGrid>
              <a:tr h="554033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File Name</a:t>
                      </a:r>
                    </a:p>
                  </a:txBody>
                  <a:tcPr marL="39708" marR="39708" marT="19854" marB="19854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Approximative_cost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Truck_cost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Energy_cost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9708" marR="39708" marT="19854" marB="19854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Exact_cost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(truck_cost+energy_cost)</a:t>
                      </a:r>
                    </a:p>
                  </a:txBody>
                  <a:tcPr marL="39708" marR="39708" marT="19854" marB="19854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Gap(%)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dirty="0" err="1"/>
                        <a:t>Computational</a:t>
                      </a:r>
                      <a:r>
                        <a:rPr lang="fr-FR" sz="1200" dirty="0"/>
                        <a:t> </a:t>
                      </a: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Time(s)_GA</a:t>
                      </a:r>
                    </a:p>
                  </a:txBody>
                  <a:tcPr marL="39708" marR="39708" marT="19854" marB="19854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dirty="0" err="1"/>
                        <a:t>Computational</a:t>
                      </a:r>
                      <a:r>
                        <a:rPr lang="fr-FR" sz="1200" dirty="0"/>
                        <a:t> </a:t>
                      </a: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Time(s)_Exact</a:t>
                      </a:r>
                    </a:p>
                  </a:txBody>
                  <a:tcPr marL="39708" marR="39708" marT="19854" marB="19854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642278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inst_4_1_4.txt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009279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inst_4_2_4.txt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616,0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616,0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871594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inst_4_3_4.txt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825,0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825,0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911571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inst_5_1_4.txt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474,0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474,0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17236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inst_5_2_4.txt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1009,0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1009,0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315672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inst_5_3_4.txt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1 074,0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1064,0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0.9868421053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982331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inst_6_1_5.txt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673,0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659,0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2.124430956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03723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inst_6_2_5.txt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612,0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608,0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0.7401315789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7938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inst_6_3_5.txt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868,0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800,0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08414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inst_7_1_5.txt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741,0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740,0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0.1350438893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11837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inst_7_2_5.txt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1 022,0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1022,0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0.0489236791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273709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inst_7_3_5.txt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1 046,0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1045,0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0.1435406699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335926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inst_8_1_5.txt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1 043,0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1 027,0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1.557177616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93891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inst_8_2_5.txt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1393,0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1 376,0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1.198692336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51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123999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inst_8_3_5.txt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1 424,0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1 400,0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1.713673688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49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426795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inst_9_1_7.txt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16985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inst_9_2_7.txt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997,0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987,0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1.013171226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460240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inst_9_3_7.txt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1 340,0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1 336,0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0.2992891882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46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18572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inst_10_1_7.txt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966,0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943,0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2.437731849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81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272148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inst_10_2_7.txt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1 237,0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1230,0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0.6097560976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71765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inst_10_3_7.txt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1748,0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1 741,0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0.3732414585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232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617817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inst_11_1_7.txt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797,0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793,0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0.5674653216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481399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inst_11_2_7.txt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1129,0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1 121,0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0.6687472136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73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93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13515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inst_12_1_7.txt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1 223,0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1206,0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1.451077944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1 240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178106"/>
                  </a:ext>
                </a:extLst>
              </a:tr>
              <a:tr h="290178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inst_12_2_7.txt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1 566,0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1 529,0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2.419091206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423312"/>
                  </a:ext>
                </a:extLst>
              </a:tr>
            </a:tbl>
          </a:graphicData>
        </a:graphic>
      </p:graphicFrame>
      <p:sp>
        <p:nvSpPr>
          <p:cNvPr id="29" name="Rectangle 12">
            <a:extLst>
              <a:ext uri="{FF2B5EF4-FFF2-40B4-BE49-F238E27FC236}">
                <a16:creationId xmlns:a16="http://schemas.microsoft.com/office/drawing/2014/main" id="{7791746A-A06B-4D95-AD04-F9FED3CCE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438" y="2709863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2" name="Tableau 32">
            <a:extLst>
              <a:ext uri="{FF2B5EF4-FFF2-40B4-BE49-F238E27FC236}">
                <a16:creationId xmlns:a16="http://schemas.microsoft.com/office/drawing/2014/main" id="{D770EFCA-28C8-42CE-8501-CBCA77BB9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4249"/>
              </p:ext>
            </p:extLst>
          </p:nvPr>
        </p:nvGraphicFramePr>
        <p:xfrm>
          <a:off x="263236" y="4437624"/>
          <a:ext cx="8746467" cy="2450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267">
                  <a:extLst>
                    <a:ext uri="{9D8B030D-6E8A-4147-A177-3AD203B41FA5}">
                      <a16:colId xmlns:a16="http://schemas.microsoft.com/office/drawing/2014/main" val="279680867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825930675"/>
                    </a:ext>
                  </a:extLst>
                </a:gridCol>
                <a:gridCol w="3011533">
                  <a:extLst>
                    <a:ext uri="{9D8B030D-6E8A-4147-A177-3AD203B41FA5}">
                      <a16:colId xmlns:a16="http://schemas.microsoft.com/office/drawing/2014/main" val="450512006"/>
                    </a:ext>
                  </a:extLst>
                </a:gridCol>
                <a:gridCol w="1865267">
                  <a:extLst>
                    <a:ext uri="{9D8B030D-6E8A-4147-A177-3AD203B41FA5}">
                      <a16:colId xmlns:a16="http://schemas.microsoft.com/office/drawing/2014/main" val="4234898818"/>
                    </a:ext>
                  </a:extLst>
                </a:gridCol>
              </a:tblGrid>
              <a:tr h="304356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Instances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Small instances</a:t>
                      </a:r>
                    </a:p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(4 – 5) trucks /containers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Medium instances</a:t>
                      </a:r>
                    </a:p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(6 – 8) trucks /containers</a:t>
                      </a:r>
                    </a:p>
                    <a:p>
                      <a:pPr algn="ctr"/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Bigger instances</a:t>
                      </a:r>
                    </a:p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(8 – 12) trucks /containers</a:t>
                      </a:r>
                    </a:p>
                    <a:p>
                      <a:pPr algn="ctr"/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037434"/>
                  </a:ext>
                </a:extLst>
              </a:tr>
              <a:tr h="5608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GAP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&lt;1%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2-2.5%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21724"/>
                  </a:ext>
                </a:extLst>
              </a:tr>
              <a:tr h="5608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interpretation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GA reaches optimal value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GA near optimal 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GAP remains low, GA close to optimal 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96349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324" y="2633312"/>
            <a:ext cx="9671762" cy="739045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25600" y="2552700"/>
            <a:ext cx="375180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Total cost comparison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B3453-A6D2-75DC-D912-22B57954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8F5D9-F62E-B8C9-F541-12BCF4A1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33</a:t>
            </a:fld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8E15A2-6F61-918D-DD50-4D0A80961F63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7B14A59E-B5BB-D41C-BCC9-B943217FB68B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58A0E-C01D-ED87-3380-64DF6D8BD2C3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4786112A-8072-AAFC-02E4-C8B7B0C6A358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E8E2EB09-18D7-0EED-4914-6CBD1F46ED68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63C4FF75-B120-E727-DF1B-284064DD8416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2A4B1B-152E-4714-B275-18769A4B43B6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F6355D3B-7CE1-4983-95FB-C099FA675DF2}"/>
              </a:ext>
            </a:extLst>
          </p:cNvPr>
          <p:cNvSpPr txBox="1"/>
          <p:nvPr/>
        </p:nvSpPr>
        <p:spPr>
          <a:xfrm>
            <a:off x="12271478" y="157947"/>
            <a:ext cx="4547247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Benchmark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EE93C5FC-D2AF-47BE-A8E1-50537CC3677A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Computational</a:t>
            </a:r>
            <a:r>
              <a:rPr lang="en-GB" sz="2935" dirty="0">
                <a:latin typeface="Anton"/>
                <a:sym typeface="Anton"/>
              </a:rPr>
              <a:t> </a:t>
            </a:r>
            <a:r>
              <a:rPr lang="en-GB" sz="2400" dirty="0">
                <a:latin typeface="Anton"/>
                <a:sym typeface="Anton"/>
              </a:rPr>
              <a:t>setup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B29B3CA7-F7BE-431E-8555-2A0B15BA87C2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Comparison</a:t>
            </a:r>
            <a:r>
              <a:rPr lang="en-GB" sz="2400" dirty="0">
                <a:latin typeface="Anton"/>
                <a:sym typeface="Anton"/>
              </a:rPr>
              <a:t> 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A67A5083-B9E4-4910-B70B-AC0333EF7CFE}"/>
              </a:ext>
            </a:extLst>
          </p:cNvPr>
          <p:cNvSpPr txBox="1"/>
          <p:nvPr/>
        </p:nvSpPr>
        <p:spPr>
          <a:xfrm>
            <a:off x="1524000" y="1666066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Total cost </a:t>
            </a:r>
          </a:p>
        </p:txBody>
      </p:sp>
      <p:sp>
        <p:nvSpPr>
          <p:cNvPr id="22" name="TextBox 26">
            <a:extLst>
              <a:ext uri="{FF2B5EF4-FFF2-40B4-BE49-F238E27FC236}">
                <a16:creationId xmlns:a16="http://schemas.microsoft.com/office/drawing/2014/main" id="{A811178D-CE22-4037-AB2F-A1A05D4E7F98}"/>
              </a:ext>
            </a:extLst>
          </p:cNvPr>
          <p:cNvSpPr txBox="1"/>
          <p:nvPr/>
        </p:nvSpPr>
        <p:spPr>
          <a:xfrm>
            <a:off x="3356995" y="1681447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Computational time </a:t>
            </a: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C98A1E65-BE66-4F80-956B-83BED176CB56}"/>
              </a:ext>
            </a:extLst>
          </p:cNvPr>
          <p:cNvSpPr txBox="1"/>
          <p:nvPr/>
        </p:nvSpPr>
        <p:spPr>
          <a:xfrm>
            <a:off x="6041571" y="1681447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Truck cost </a:t>
            </a: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57D4E294-2B14-4D65-B8FB-CAF4737BC72E}"/>
              </a:ext>
            </a:extLst>
          </p:cNvPr>
          <p:cNvSpPr txBox="1"/>
          <p:nvPr/>
        </p:nvSpPr>
        <p:spPr>
          <a:xfrm>
            <a:off x="7836230" y="1689316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Energy cost 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8A9BDAC2-9BC9-418B-9ABD-FC009640B4A1}"/>
              </a:ext>
            </a:extLst>
          </p:cNvPr>
          <p:cNvSpPr txBox="1"/>
          <p:nvPr/>
        </p:nvSpPr>
        <p:spPr>
          <a:xfrm>
            <a:off x="324790" y="1673988"/>
            <a:ext cx="4547247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GAP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890" y="97546"/>
            <a:ext cx="12609251" cy="1165762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240000" y="2933700"/>
            <a:ext cx="1265470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GAP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9812B-4A61-8169-0DFC-D8A7E68F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E035C-056E-3B12-39D9-8786E9698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34</a:t>
            </a:fld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9B947C-D0AE-5E76-DA7F-96BC00078CA4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5A4D13-C71D-6A1B-E17E-BC6D8E80173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969D3E3E-B199-543F-B602-3702CC6B837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6632DF-3477-20EE-007D-57F09581B3A0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3B0021BA-860C-8378-CEBC-22332570BBBD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ED97D9A5-8FA8-3D50-22C1-494963662F2E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1AA63569-412D-0030-55C9-20388BCEC1EC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08047B97-F216-F29A-0B79-D5F8B50BDB9E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F1A91126-76CE-25E1-3B07-4552593AE6ED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819" y="199853"/>
            <a:ext cx="12437818" cy="97214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1858" y="1499652"/>
            <a:ext cx="7004596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Difference in truck cost calculated by GA and heuristic 1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359" y="4190795"/>
            <a:ext cx="7369246" cy="15754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6457" y="1721536"/>
            <a:ext cx="7629642" cy="161880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1858" y="4009670"/>
            <a:ext cx="7004596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Difference in truck cost calculated by GA and heuristic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1858" y="7348237"/>
            <a:ext cx="6023776" cy="175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 scored lower values of the truck cost for 2 instances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higher values of truck cost for 2 author instances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rest of the instances, the values are equal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9346" y="6719588"/>
            <a:ext cx="15641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Observation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46454" y="8883650"/>
            <a:ext cx="11310508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Difference in truck cost F1 calculated by GA and truck cost F1 calculated by heuristics (h1) and (h2) in benchmark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7000" y="5981700"/>
            <a:ext cx="518242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Truck cost comparison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43C7764-9406-D2A1-69BF-D8141C2D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166925E-C18F-64BA-9591-6A9F6DF6A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35</a:t>
            </a:fld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C7006E-5F3D-29EA-698F-80796A62E87C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322AA3-0197-82A5-868F-A5E23FE036C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D387C212-8219-53EC-C725-5EB93D82C43E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4DE704-2D8E-9ABD-179E-BDADFC655F29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730C0BDE-5A5D-2E96-4BF8-D41529416DF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ED58E703-1B45-D8E1-F400-20534F52304F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A7125F99-F60B-0BEF-0F66-54EB84D9F811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49A528B9-ED86-49B6-0408-77C61C7A1D71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1F9E5D8-D14A-C1E2-3EA4-6390F33C39AF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723" y="1064168"/>
            <a:ext cx="13480022" cy="86860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13478" y="8556626"/>
            <a:ext cx="11310508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Difference in energy cost F2 calculated by GA and energy cost F2 calculated by heuristics (h1) and (h2) in benchmark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838253"/>
            <a:ext cx="7057132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Difference in energy cost calculated by GA an heuristic 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296" y="4520716"/>
            <a:ext cx="7473404" cy="15927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8315" y="2060137"/>
            <a:ext cx="7629642" cy="161880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348272"/>
            <a:ext cx="7057132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Difference in energy cost calculated by GA an heuristic 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7686838"/>
            <a:ext cx="6023776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 scored lower values of the energy cost for approximately 21 instances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7488" y="7058189"/>
            <a:ext cx="15641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Observation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00800" y="1638300"/>
            <a:ext cx="5391923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Energy cost comparison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DA8B4E6-D3D6-68E7-D6EB-915990F82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9CA7260-742A-4CE6-0330-1A9123DB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36</a:t>
            </a:fld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D2BE8-E675-26C7-0606-E70B98278798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F94210-8E32-EBE3-0FB3-0935629B7346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D5F9B7AF-BE0E-8414-84DF-5D2917CC6F91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55180D-817F-257B-F6FD-344F10FA5C70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4CF141B7-7555-EB56-6B33-F9A706FD5FEA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6D4D110A-7C1E-4639-E67C-D37DE02E0CDA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393EFA01-8D74-D668-724C-C475FF4C6390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1176D09F-2316-5578-A74F-56D2B088DABF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9ECC7B42-328C-BD14-E6B1-CC2E6E45FB60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9BCF38-7473-58B1-EAAF-F6FDD4EA0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25943A-649C-E880-F816-5E79E1C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37</a:t>
            </a:fld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46A957-200B-2249-3D7D-F69C11224C15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C01B35-0FF6-B0DC-22CC-E8144F17F1AF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FFB650C6-D04E-0EA6-92CE-CDC63D7761C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AFBB6-09D7-4E18-6D55-B21027EE8DC9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BAEF3A34-47B4-17DD-7685-E6CD4474232D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4073AC2F-F6E9-AD08-3869-A0E00CB2E94D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FA3730C9-D28F-15C1-FEB0-CDEE4A814C92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32D3CE57-8818-2B43-4219-AB3A194FE8BE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5A77E6C8-0DE0-6C3C-E183-B17871DADE15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79759289-6CF3-4A07-91AC-CC12498B7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7425" y="27686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0" name="Tableau 20">
            <a:extLst>
              <a:ext uri="{FF2B5EF4-FFF2-40B4-BE49-F238E27FC236}">
                <a16:creationId xmlns:a16="http://schemas.microsoft.com/office/drawing/2014/main" id="{EC77FF12-260E-4963-8E75-9D3B0AFF9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128113"/>
              </p:ext>
            </p:extLst>
          </p:nvPr>
        </p:nvGraphicFramePr>
        <p:xfrm>
          <a:off x="432122" y="2642667"/>
          <a:ext cx="8279756" cy="2993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855">
                  <a:extLst>
                    <a:ext uri="{9D8B030D-6E8A-4147-A177-3AD203B41FA5}">
                      <a16:colId xmlns:a16="http://schemas.microsoft.com/office/drawing/2014/main" val="318791688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6319541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898496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4943128"/>
                    </a:ext>
                  </a:extLst>
                </a:gridCol>
                <a:gridCol w="1712701">
                  <a:extLst>
                    <a:ext uri="{9D8B030D-6E8A-4147-A177-3AD203B41FA5}">
                      <a16:colId xmlns:a16="http://schemas.microsoft.com/office/drawing/2014/main" val="3483522094"/>
                    </a:ext>
                  </a:extLst>
                </a:gridCol>
              </a:tblGrid>
              <a:tr h="363052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File Name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Lower</a:t>
                      </a:r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bound</a:t>
                      </a:r>
                      <a:endParaRPr lang="fr-F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Status</a:t>
                      </a:r>
                      <a:endParaRPr lang="fr-F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MipGap</a:t>
                      </a:r>
                      <a:endParaRPr lang="fr-F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Computational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Time(s)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913483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inst_11_3_7.txt</a:t>
                      </a:r>
                    </a:p>
                  </a:txBody>
                  <a:tcPr marL="37841" marR="37841" marT="18921" marB="18921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1219,5</a:t>
                      </a:r>
                    </a:p>
                  </a:txBody>
                  <a:tcPr marL="37841" marR="37841" marT="18921" marB="18921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</a:p>
                  </a:txBody>
                  <a:tcPr marL="37841" marR="37841" marT="18921" marB="18921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0.0340303403</a:t>
                      </a:r>
                    </a:p>
                  </a:txBody>
                  <a:tcPr marL="37841" marR="37841" marT="18921" marB="18921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7200,031</a:t>
                      </a:r>
                    </a:p>
                  </a:txBody>
                  <a:tcPr marL="37841" marR="37841" marT="18921" marB="18921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630387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inst_12_3_7.txt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2063,5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0.0193845408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7200,029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163893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inst_20_7_15.txt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2865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  <a:endParaRPr lang="fr-F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0.1178010471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7200,034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911447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inst_20_10_15.txt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4027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  <a:endParaRPr lang="fr-F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0.0737521728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7200,026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931470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inst_30_7_20.txt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3108,5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  <a:endParaRPr lang="fr-F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0.2115168088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7200,082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278099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inst_30_10_20.txt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endParaRPr lang="fr-FR" sz="1400" b="1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Infeasible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endParaRPr lang="fr-F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0,141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635324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inst_30_15_20.txt</a:t>
                      </a:r>
                    </a:p>
                  </a:txBody>
                  <a:tcPr marL="37841" marR="37841" marT="18921" marB="18921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5316,5</a:t>
                      </a:r>
                    </a:p>
                  </a:txBody>
                  <a:tcPr marL="37841" marR="37841" marT="18921" marB="18921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  <a:endParaRPr lang="fr-F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0.0958337252</a:t>
                      </a:r>
                    </a:p>
                  </a:txBody>
                  <a:tcPr marL="37841" marR="37841" marT="18921" marB="18921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7200,032</a:t>
                      </a:r>
                    </a:p>
                  </a:txBody>
                  <a:tcPr marL="37841" marR="37841" marT="18921" marB="18921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602226"/>
                  </a:ext>
                </a:extLst>
              </a:tr>
            </a:tbl>
          </a:graphicData>
        </a:graphic>
      </p:graphicFrame>
      <p:graphicFrame>
        <p:nvGraphicFramePr>
          <p:cNvPr id="22" name="Tableau 22">
            <a:extLst>
              <a:ext uri="{FF2B5EF4-FFF2-40B4-BE49-F238E27FC236}">
                <a16:creationId xmlns:a16="http://schemas.microsoft.com/office/drawing/2014/main" id="{ED60E573-FCFD-491A-B906-82CF84A7A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743632"/>
              </p:ext>
            </p:extLst>
          </p:nvPr>
        </p:nvGraphicFramePr>
        <p:xfrm>
          <a:off x="9407235" y="2604689"/>
          <a:ext cx="8118765" cy="2996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753">
                  <a:extLst>
                    <a:ext uri="{9D8B030D-6E8A-4147-A177-3AD203B41FA5}">
                      <a16:colId xmlns:a16="http://schemas.microsoft.com/office/drawing/2014/main" val="2220675205"/>
                    </a:ext>
                  </a:extLst>
                </a:gridCol>
                <a:gridCol w="1623753">
                  <a:extLst>
                    <a:ext uri="{9D8B030D-6E8A-4147-A177-3AD203B41FA5}">
                      <a16:colId xmlns:a16="http://schemas.microsoft.com/office/drawing/2014/main" val="3631941390"/>
                    </a:ext>
                  </a:extLst>
                </a:gridCol>
                <a:gridCol w="1623753">
                  <a:extLst>
                    <a:ext uri="{9D8B030D-6E8A-4147-A177-3AD203B41FA5}">
                      <a16:colId xmlns:a16="http://schemas.microsoft.com/office/drawing/2014/main" val="2396745772"/>
                    </a:ext>
                  </a:extLst>
                </a:gridCol>
                <a:gridCol w="1623753">
                  <a:extLst>
                    <a:ext uri="{9D8B030D-6E8A-4147-A177-3AD203B41FA5}">
                      <a16:colId xmlns:a16="http://schemas.microsoft.com/office/drawing/2014/main" val="1591074227"/>
                    </a:ext>
                  </a:extLst>
                </a:gridCol>
                <a:gridCol w="1623753">
                  <a:extLst>
                    <a:ext uri="{9D8B030D-6E8A-4147-A177-3AD203B41FA5}">
                      <a16:colId xmlns:a16="http://schemas.microsoft.com/office/drawing/2014/main" val="545734715"/>
                    </a:ext>
                  </a:extLst>
                </a:gridCol>
              </a:tblGrid>
              <a:tr h="486238"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 Name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Approximative </a:t>
                      </a:r>
                      <a:r>
                        <a:rPr lang="fr-F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Computational</a:t>
                      </a:r>
                      <a:r>
                        <a:rPr lang="fr-FR" sz="1400" dirty="0"/>
                        <a:t> </a:t>
                      </a: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Time(s)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464346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inst_11_3_7.txt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1221,5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73,379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16272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inst_12_3_7.txt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2497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69,433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2059078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inst_20_7_15.txt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2880,5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124,687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574803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inst_20_10_15.txt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5332,5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130,171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472280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inst_30_7_20.txt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3165,5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180,866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86860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inst_30_10_20.txt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3805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179,821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496321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nn-NO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inst_30_15_20.txt</a:t>
                      </a:r>
                      <a:endParaRPr lang="fr-F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5316,5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191,094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9453445"/>
                  </a:ext>
                </a:extLst>
              </a:tr>
            </a:tbl>
          </a:graphicData>
        </a:graphic>
      </p:graphicFrame>
      <p:sp>
        <p:nvSpPr>
          <p:cNvPr id="30" name="Rectangle 8">
            <a:extLst>
              <a:ext uri="{FF2B5EF4-FFF2-40B4-BE49-F238E27FC236}">
                <a16:creationId xmlns:a16="http://schemas.microsoft.com/office/drawing/2014/main" id="{1E90AAE2-50B8-41A6-8C3E-E01D99086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399" y="2171700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5 : Exact method results for big instances</a:t>
            </a:r>
            <a:endParaRPr lang="en-GB" dirty="0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4DBED129-5372-499F-8888-C2F466D7B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399" y="2095500"/>
            <a:ext cx="5791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4 : Approximative method results for big instances</a:t>
            </a:r>
            <a:endParaRPr lang="en-GB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A4056001-B799-4488-8870-8FD30AAD0C66}"/>
              </a:ext>
            </a:extLst>
          </p:cNvPr>
          <p:cNvSpPr/>
          <p:nvPr/>
        </p:nvSpPr>
        <p:spPr>
          <a:xfrm>
            <a:off x="660721" y="4838231"/>
            <a:ext cx="16386604" cy="37173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0EBC591-D0DA-4784-97F2-3272F88B20DF}"/>
              </a:ext>
            </a:extLst>
          </p:cNvPr>
          <p:cNvSpPr txBox="1"/>
          <p:nvPr/>
        </p:nvSpPr>
        <p:spPr>
          <a:xfrm>
            <a:off x="990599" y="6057900"/>
            <a:ext cx="1386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30 containers , 10 destinations, 20 trucks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b="1" dirty="0"/>
              <a:t>Infeasible </a:t>
            </a:r>
            <a:r>
              <a:rPr lang="en-GB" dirty="0"/>
              <a:t>for </a:t>
            </a:r>
            <a:r>
              <a:rPr lang="en-GB" dirty="0" err="1"/>
              <a:t>Gurobi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GA</a:t>
            </a:r>
            <a:r>
              <a:rPr lang="en-GB" dirty="0"/>
              <a:t> found </a:t>
            </a:r>
            <a:r>
              <a:rPr lang="en-GB" b="1" dirty="0"/>
              <a:t>approximative</a:t>
            </a:r>
            <a:r>
              <a:rPr lang="en-GB" dirty="0"/>
              <a:t> total cost = 3805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4CD201C-BA15-451D-9ECC-BE8E04CE3B59}"/>
              </a:ext>
            </a:extLst>
          </p:cNvPr>
          <p:cNvSpPr txBox="1"/>
          <p:nvPr/>
        </p:nvSpPr>
        <p:spPr>
          <a:xfrm>
            <a:off x="1025235" y="7277100"/>
            <a:ext cx="1386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(11 -12) containers , 3 destinations, 7 trucks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Reached time limit = 7200 (2h) for </a:t>
            </a:r>
            <a:r>
              <a:rPr lang="en-GB" dirty="0" err="1"/>
              <a:t>Gurobi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Gurobi</a:t>
            </a:r>
            <a:r>
              <a:rPr lang="en-GB" dirty="0"/>
              <a:t> found </a:t>
            </a:r>
            <a:r>
              <a:rPr lang="en-GB" b="1" dirty="0"/>
              <a:t>lower bound </a:t>
            </a:r>
            <a:r>
              <a:rPr lang="en-GB" dirty="0"/>
              <a:t>(theorical value with constraints relaxation</a:t>
            </a:r>
            <a:r>
              <a:rPr lang="en-GB" b="1" dirty="0"/>
              <a:t>) &lt;</a:t>
            </a:r>
            <a:r>
              <a:rPr lang="en-GB" dirty="0"/>
              <a:t> </a:t>
            </a:r>
            <a:r>
              <a:rPr lang="en-GB" b="1" dirty="0"/>
              <a:t>GA approximative values for the instances 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6DF9EE56-00BA-4076-AA78-9B4B6F04956E}"/>
              </a:ext>
            </a:extLst>
          </p:cNvPr>
          <p:cNvSpPr/>
          <p:nvPr/>
        </p:nvSpPr>
        <p:spPr>
          <a:xfrm>
            <a:off x="457200" y="2926081"/>
            <a:ext cx="16642426" cy="7960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225DACA-2991-4724-AEEC-94982941D3CC}"/>
              </a:ext>
            </a:extLst>
          </p:cNvPr>
          <p:cNvSpPr txBox="1"/>
          <p:nvPr/>
        </p:nvSpPr>
        <p:spPr>
          <a:xfrm>
            <a:off x="1025235" y="8420100"/>
            <a:ext cx="1386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(20 -30) containers , 7-10 destinations, 15-20 trucks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Reached time limit = 7200 (2h) for </a:t>
            </a:r>
            <a:r>
              <a:rPr lang="en-GB" dirty="0" err="1"/>
              <a:t>Gurobi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Gurobi</a:t>
            </a:r>
            <a:r>
              <a:rPr lang="en-GB" dirty="0"/>
              <a:t> found </a:t>
            </a:r>
            <a:r>
              <a:rPr lang="en-GB" b="1" dirty="0"/>
              <a:t>lower bound </a:t>
            </a:r>
            <a:r>
              <a:rPr lang="en-GB" dirty="0"/>
              <a:t>(theorical value with constraints relaxation</a:t>
            </a:r>
            <a:r>
              <a:rPr lang="en-GB" b="1" dirty="0"/>
              <a:t>)&lt; GA approximative values for the instances 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8FCC3656-0319-4BDD-81C0-B95DF86CAD3C}"/>
              </a:ext>
            </a:extLst>
          </p:cNvPr>
          <p:cNvSpPr/>
          <p:nvPr/>
        </p:nvSpPr>
        <p:spPr>
          <a:xfrm>
            <a:off x="457199" y="3607832"/>
            <a:ext cx="16767604" cy="123039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/>
      <p:bldP spid="35" grpId="0" animBg="1"/>
      <p:bldP spid="36" grpId="0"/>
      <p:bldP spid="3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868400" y="2324100"/>
            <a:ext cx="425235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Computational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3E1D8-4D1A-8462-A42F-9F943115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A1CF6-1480-D319-FED9-10F6885F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38</a:t>
            </a:fld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D000D-816E-3190-2A90-DE2DBF7B07D7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D4D56-6A58-1051-A248-9E1B092A66F9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D7ABD271-3C32-B3B3-D8AF-FE3B8307189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A2CCB-BE7B-B158-AA56-799D250B434C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305D76B-999E-CD06-E7EE-41DC57A3D5A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5D2453B2-F2DA-63B6-5CCA-E6B58E4DBCCA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EEB2720B-5747-AA5E-8954-81706D692637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B158FCF2-08AE-946E-F991-CDBBB70E02A1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110AEA75-4C05-7671-0140-49EB924568EA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C99C152D-E4E6-4513-934F-5B562B48A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4C8C0FC-BB41-4245-A701-555E45E36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3032"/>
            <a:ext cx="8714286" cy="7285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305800" y="2095500"/>
            <a:ext cx="9626832" cy="7487536"/>
          </a:xfrm>
          <a:custGeom>
            <a:avLst/>
            <a:gdLst/>
            <a:ahLst/>
            <a:cxnLst/>
            <a:rect l="l" t="t" r="r" b="b"/>
            <a:pathLst>
              <a:path w="9626832" h="7487536">
                <a:moveTo>
                  <a:pt x="0" y="0"/>
                </a:moveTo>
                <a:lnTo>
                  <a:pt x="9626832" y="0"/>
                </a:lnTo>
                <a:lnTo>
                  <a:pt x="9626832" y="7487536"/>
                </a:lnTo>
                <a:lnTo>
                  <a:pt x="0" y="7487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 rot="-60946">
            <a:off x="11062041" y="5913722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10848278" y="6530966"/>
            <a:ext cx="828762" cy="82876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BF63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lang="en-GB" noProof="0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276600" y="1790700"/>
            <a:ext cx="5286657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Three distinct difficulty regions: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39523" y="1654299"/>
            <a:ext cx="1450181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Eazy region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39523" y="3962259"/>
            <a:ext cx="2066925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Transition region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39523" y="6589113"/>
            <a:ext cx="394171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Difficult region (large instances)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6800" y="2536133"/>
            <a:ext cx="6547662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[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4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to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7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] trucks and [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5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to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10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] containers, the solver found optimal solutions easily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9976" y="4754739"/>
            <a:ext cx="6524485" cy="147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Starting from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7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trucks and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10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to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12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containers, approximately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33%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 of instances reach the time limit; the model is still solvable but demands more computational power.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9976" y="7309061"/>
            <a:ext cx="6885470" cy="258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15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trucks,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20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trucks, and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7-10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 destinations; all instances reached the time limit</a:t>
            </a:r>
          </a:p>
          <a:p>
            <a:pPr algn="l">
              <a:lnSpc>
                <a:spcPts val="2940"/>
              </a:lnSpc>
            </a:pP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20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trucks,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30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containers,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7-15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 destinations;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67%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 hit time limit. </a:t>
            </a:r>
          </a:p>
          <a:p>
            <a:pPr algn="l">
              <a:lnSpc>
                <a:spcPts val="2940"/>
              </a:lnSpc>
            </a:pP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20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trucks,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30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containers, and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10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destinations; the instance is </a:t>
            </a:r>
            <a:r>
              <a:rPr lang="en-GB" sz="2100" noProof="0" dirty="0">
                <a:solidFill>
                  <a:srgbClr val="FF3131"/>
                </a:solidFill>
                <a:latin typeface="Inter 2"/>
                <a:ea typeface="Inter 2"/>
                <a:cs typeface="Inter 2"/>
                <a:sym typeface="Inter 2"/>
              </a:rPr>
              <a:t>unfeasible.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GB" sz="2100" noProof="0" dirty="0">
              <a:solidFill>
                <a:srgbClr val="FF3131"/>
              </a:solidFill>
              <a:latin typeface="Inter 2"/>
              <a:ea typeface="Inter 2"/>
              <a:cs typeface="Inter 2"/>
              <a:sym typeface="Inter 2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1673127" y="6518399"/>
            <a:ext cx="828762" cy="82876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AA06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lang="en-GB" noProof="0" dirty="0"/>
            </a:p>
          </p:txBody>
        </p:sp>
      </p:grpSp>
      <p:sp>
        <p:nvSpPr>
          <p:cNvPr id="18" name="Freeform 18"/>
          <p:cNvSpPr/>
          <p:nvPr/>
        </p:nvSpPr>
        <p:spPr>
          <a:xfrm rot="-60946">
            <a:off x="11886889" y="5913722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19" name="Group 19"/>
          <p:cNvGrpSpPr/>
          <p:nvPr/>
        </p:nvGrpSpPr>
        <p:grpSpPr>
          <a:xfrm>
            <a:off x="13526595" y="4171718"/>
            <a:ext cx="2279911" cy="2489521"/>
            <a:chOff x="0" y="0"/>
            <a:chExt cx="744365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44365" cy="812800"/>
            </a:xfrm>
            <a:custGeom>
              <a:avLst/>
              <a:gdLst/>
              <a:ahLst/>
              <a:cxnLst/>
              <a:rect l="l" t="t" r="r" b="b"/>
              <a:pathLst>
                <a:path w="744365" h="812800">
                  <a:moveTo>
                    <a:pt x="372182" y="0"/>
                  </a:moveTo>
                  <a:cubicBezTo>
                    <a:pt x="166632" y="0"/>
                    <a:pt x="0" y="181951"/>
                    <a:pt x="0" y="406400"/>
                  </a:cubicBezTo>
                  <a:cubicBezTo>
                    <a:pt x="0" y="630849"/>
                    <a:pt x="166632" y="812800"/>
                    <a:pt x="372182" y="812800"/>
                  </a:cubicBezTo>
                  <a:cubicBezTo>
                    <a:pt x="577733" y="812800"/>
                    <a:pt x="744365" y="630849"/>
                    <a:pt x="744365" y="406400"/>
                  </a:cubicBezTo>
                  <a:cubicBezTo>
                    <a:pt x="744365" y="181951"/>
                    <a:pt x="577733" y="0"/>
                    <a:pt x="3721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9784" y="38100"/>
              <a:ext cx="604796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lang="en-GB" noProof="0" dirty="0"/>
            </a:p>
          </p:txBody>
        </p:sp>
      </p:grpSp>
      <p:sp>
        <p:nvSpPr>
          <p:cNvPr id="22" name="Freeform 22"/>
          <p:cNvSpPr/>
          <p:nvPr/>
        </p:nvSpPr>
        <p:spPr>
          <a:xfrm rot="-60946">
            <a:off x="13947474" y="3738268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8" y="0"/>
                </a:lnTo>
                <a:lnTo>
                  <a:pt x="401238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3" name="Freeform 23"/>
          <p:cNvSpPr/>
          <p:nvPr/>
        </p:nvSpPr>
        <p:spPr>
          <a:xfrm rot="-60946">
            <a:off x="1765503" y="1672888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4" name="Freeform 24"/>
          <p:cNvSpPr/>
          <p:nvPr/>
        </p:nvSpPr>
        <p:spPr>
          <a:xfrm rot="-60946">
            <a:off x="1742327" y="3906612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5" name="Freeform 25"/>
          <p:cNvSpPr/>
          <p:nvPr/>
        </p:nvSpPr>
        <p:spPr>
          <a:xfrm rot="-60946">
            <a:off x="1742327" y="6524189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6" name="TextBox 26"/>
          <p:cNvSpPr txBox="1"/>
          <p:nvPr/>
        </p:nvSpPr>
        <p:spPr>
          <a:xfrm>
            <a:off x="7467600" y="3238500"/>
            <a:ext cx="238482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Model’s limits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B6B310EF-02E6-07A0-82CA-550C420A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166EF102-82DA-9A08-2DBE-CFCCDB02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39</a:t>
            </a:fld>
            <a:endParaRPr lang="en-GB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DA4D3F-BB94-D7CF-43AB-F422FEF4FDB2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3AC987-CBF3-BB59-8410-E0CE4663FCE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7873F1B6-233D-062C-860C-B636A7A8087F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E8855-9CD5-00E4-4CD6-9E22FFE1A96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A59A1412-5632-4822-C45D-7EAA40E44EC5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F47A5F07-6F58-0574-C1E2-93AD0D5C1A0B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ED513C0E-6EB7-ECED-7F16-8A291472CDF2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16F02FC0-E98D-2FB3-9BA7-A225BB8B7D09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CB74157A-830A-CB77-6529-D87CDAC0C979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3467100"/>
            <a:ext cx="6582794" cy="1051100"/>
            <a:chOff x="0" y="0"/>
            <a:chExt cx="8777058" cy="140146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03149"/>
              <a:ext cx="395168" cy="39516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B" noProof="0" dirty="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 lang="en-GB" noProof="0" dirty="0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205723" y="586126"/>
              <a:ext cx="7571335" cy="815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GB" sz="1800" noProof="0" dirty="0">
                  <a:solidFill>
                    <a:srgbClr val="000000"/>
                  </a:solidFill>
                  <a:latin typeface="Inter 1"/>
                  <a:ea typeface="Inter 1"/>
                  <a:cs typeface="Inter 1"/>
                  <a:sym typeface="Inter 1"/>
                </a:rPr>
                <a:t>We aim to optimize container-truck assignments to minimize transport cost and energy cost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05723" y="-47625"/>
              <a:ext cx="757133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GB" sz="2100" b="1" noProof="0" dirty="0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Objectif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5800" y="6362700"/>
            <a:ext cx="6600308" cy="772648"/>
            <a:chOff x="0" y="-47831"/>
            <a:chExt cx="8800410" cy="103019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503149"/>
              <a:ext cx="395168" cy="39516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B" noProof="0" dirty="0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 lang="en-GB" noProof="0" dirty="0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205723" y="586126"/>
              <a:ext cx="7571335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GB" sz="1800" noProof="0" dirty="0">
                  <a:solidFill>
                    <a:srgbClr val="000000"/>
                  </a:solidFill>
                  <a:latin typeface="Inter 1"/>
                  <a:ea typeface="Inter 1"/>
                  <a:cs typeface="Inter 1"/>
                  <a:sym typeface="Inter 1"/>
                </a:rPr>
                <a:t>Robustness,  Adaptability, Flexibility(hybridization)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29075" y="-47831"/>
              <a:ext cx="757133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GB" sz="2100" b="1" noProof="0" dirty="0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Why Genetic algorithms?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5800" y="5067300"/>
            <a:ext cx="6582794" cy="736775"/>
            <a:chOff x="0" y="0"/>
            <a:chExt cx="8777058" cy="98236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503149"/>
              <a:ext cx="395168" cy="395168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B" noProof="0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 lang="en-GB" noProof="0" dirty="0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205723" y="586126"/>
              <a:ext cx="7571335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GB" sz="1800" noProof="0" dirty="0">
                  <a:solidFill>
                    <a:srgbClr val="000000"/>
                  </a:solidFill>
                  <a:latin typeface="Inter 1"/>
                  <a:ea typeface="Inter 1"/>
                  <a:cs typeface="Inter 1"/>
                  <a:sym typeface="Inter 1"/>
                </a:rPr>
                <a:t>Optimization of this kind of problems is NP-hard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05723" y="-47625"/>
              <a:ext cx="757133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GB" sz="2100" b="1" noProof="0" dirty="0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NP-hard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9600" y="1866900"/>
            <a:ext cx="7534647" cy="64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GB" sz="38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FOR CROSS DOCK OPTIMIZATION?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A8A392D9-493F-A7A8-ACF4-C0E8DCB9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B9C60BD-76F3-E43B-74AC-294C8CC6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67F32-2547-ED9C-AFE7-4FB994D6CFA3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0A9DC8-E4EF-C1DE-5D16-5FBFEA7AB2C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6651FFB-4C73-B65A-DFAD-B05D2E546AF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5A26F1-38F6-5CBF-496F-E9A7F21D79D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FAE0A55D-33F9-20CF-9926-B7741F0F3501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CBDC57ED-39BB-B787-2418-C8A993BFE03B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85D64FD1-46AF-2BBC-80F3-F65356D011CD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0669CC06-1D16-918C-81D8-96ADEB30ADD4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5958841F-2D7C-FA1F-C013-4CCE4370AB27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pic>
        <p:nvPicPr>
          <p:cNvPr id="23" name="Picture 22" descr="A diagram of a rail road sorter">
            <a:extLst>
              <a:ext uri="{FF2B5EF4-FFF2-40B4-BE49-F238E27FC236}">
                <a16:creationId xmlns:a16="http://schemas.microsoft.com/office/drawing/2014/main" id="{6F084666-FA5E-7CA6-FFD2-3BC85C22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57" y="2095500"/>
            <a:ext cx="10714843" cy="6324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6782DB-BF03-F5D2-E890-95736AA1C542}"/>
              </a:ext>
            </a:extLst>
          </p:cNvPr>
          <p:cNvSpPr txBox="1"/>
          <p:nvPr/>
        </p:nvSpPr>
        <p:spPr>
          <a:xfrm>
            <a:off x="8610600" y="84963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noProof="0" dirty="0"/>
              <a:t>Physical Internet cross dock sorter [1]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9BB7C928-3B5B-C9D0-F1DF-057454083E08}"/>
              </a:ext>
            </a:extLst>
          </p:cNvPr>
          <p:cNvSpPr txBox="1"/>
          <p:nvPr/>
        </p:nvSpPr>
        <p:spPr>
          <a:xfrm>
            <a:off x="144780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48079" t="-11945" r="-52618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" name="AutoShape 3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87D3E8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AutoShape 4"/>
          <p:cNvSpPr/>
          <p:nvPr/>
        </p:nvSpPr>
        <p:spPr>
          <a:xfrm>
            <a:off x="9771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4839982" y="1081642"/>
            <a:ext cx="876046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&amp; key  improvements &amp; future 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2169" y="5260509"/>
            <a:ext cx="15312994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GB" sz="25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The results are still being stabilized, but the observed trends indicate that GA can provide a quick alternative, especially for large instances.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05800" y="1983909"/>
            <a:ext cx="786447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Big instances-&gt;GA faster-&gt; Lose precision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5800" y="4588044"/>
            <a:ext cx="16230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Tradeoff</a:t>
            </a: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(Optimal solutions, and Running time)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5800" y="3906054"/>
            <a:ext cx="1643191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Solution representation plays a big role in the effectiveness of the genetic algorithm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5800" y="2665899"/>
            <a:ext cx="1146831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Big instances-&gt;</a:t>
            </a:r>
            <a:r>
              <a:rPr lang="en-GB" sz="23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Exact_methode</a:t>
            </a: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found optimal-&gt; bigger time execution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6684" y="6273334"/>
            <a:ext cx="16899717" cy="284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GB" sz="27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Experiment with other genetic operations, fitness </a:t>
            </a:r>
            <a:r>
              <a:rPr lang="en-GB" sz="2700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sharing,random</a:t>
            </a:r>
            <a:r>
              <a:rPr lang="en-GB" sz="27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immigration, other combinations of crossover, ...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GB" sz="27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Move to Multi-Objective GA (NSGA-II)(Use NSGA-II to generate a Pareto front of best compromises)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GB" sz="27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Parameter tuning: population size, crossover rate, mutation rate, elitism.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GB" sz="27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Explore hybridized metaheuristics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05800" y="3224064"/>
            <a:ext cx="1643191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Initial initialization plays a big role on the quality of the GA solutions 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9B3137F-8B88-DBD9-0B6F-5897BB8A2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F88AD62-8C96-E357-A8F1-FEFEDB60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40</a:t>
            </a:fld>
            <a:endParaRPr lang="en-GB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D203F-9352-689A-BC21-19D9DD41D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2D05F837-B468-A38E-62A1-5527AD2AC319}"/>
              </a:ext>
            </a:extLst>
          </p:cNvPr>
          <p:cNvSpPr txBox="1"/>
          <p:nvPr/>
        </p:nvSpPr>
        <p:spPr>
          <a:xfrm>
            <a:off x="4839982" y="1081642"/>
            <a:ext cx="876046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References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7F468B8-D82C-FBE0-1CF5-98A4C758D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E9E4E46-0449-22E4-ADF7-40CFFA3F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41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D63E3F2-C270-46CF-A81B-964D9A651218}"/>
              </a:ext>
            </a:extLst>
          </p:cNvPr>
          <p:cNvSpPr txBox="1"/>
          <p:nvPr/>
        </p:nvSpPr>
        <p:spPr>
          <a:xfrm>
            <a:off x="762000" y="2019300"/>
            <a:ext cx="153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[1] : </a:t>
            </a:r>
            <a:r>
              <a:rPr lang="fr-FR" dirty="0" err="1"/>
              <a:t>Tran</a:t>
            </a:r>
            <a:r>
              <a:rPr lang="fr-FR" dirty="0"/>
              <a:t>-Dang et al , (2021)</a:t>
            </a:r>
          </a:p>
          <a:p>
            <a:r>
              <a:rPr lang="fr-FR" dirty="0"/>
              <a:t>[2] : </a:t>
            </a:r>
            <a:r>
              <a:rPr lang="fr-FR" dirty="0" err="1"/>
              <a:t>Chargui</a:t>
            </a:r>
            <a:r>
              <a:rPr lang="fr-FR" dirty="0"/>
              <a:t> et al , (2019)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9160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3724" y="3521914"/>
            <a:ext cx="8000552" cy="220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99"/>
              </a:lnSpc>
              <a:spcBef>
                <a:spcPct val="0"/>
              </a:spcBef>
            </a:pPr>
            <a:r>
              <a:rPr lang="en-GB" sz="12928" noProof="0" dirty="0">
                <a:solidFill>
                  <a:srgbClr val="000000"/>
                </a:solidFill>
                <a:latin typeface="Give You Glory"/>
                <a:ea typeface="Give You Glory"/>
                <a:cs typeface="Give You Glory"/>
                <a:sym typeface="Give You Glory"/>
              </a:rPr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01095-37FE-7B48-410A-2C59EB4F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F2EC8-25B9-7953-8F70-BFB6D58C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42</a:t>
            </a:fld>
            <a:endParaRPr lang="en-GB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377268" y="97155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Research question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67200" y="5753100"/>
            <a:ext cx="13108288" cy="189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NP-hard problem</a:t>
            </a:r>
          </a:p>
          <a:p>
            <a:pPr>
              <a:lnSpc>
                <a:spcPts val="3013"/>
              </a:lnSpc>
              <a:spcBef>
                <a:spcPct val="0"/>
              </a:spcBef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	Finding the optimal solution in a reasonable time is very difficult.</a:t>
            </a:r>
          </a:p>
          <a:p>
            <a:pPr>
              <a:lnSpc>
                <a:spcPts val="3013"/>
              </a:lnSpc>
              <a:spcBef>
                <a:spcPct val="0"/>
              </a:spcBef>
            </a:pPr>
            <a:endParaRPr lang="en-GB" sz="2152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  <a:p>
            <a:pPr marL="342900" indent="-342900">
              <a:lnSpc>
                <a:spcPts val="30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Find a near optimal solution </a:t>
            </a:r>
            <a:r>
              <a:rPr lang="en-GB" sz="2152" b="1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with approximative methods</a:t>
            </a:r>
            <a:endParaRPr lang="en-GB" sz="2152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  <a:p>
            <a:pPr marL="342900" indent="-342900">
              <a:lnSpc>
                <a:spcPts val="30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Explore the search space to find the global optimal solution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2035629" y="5433303"/>
            <a:ext cx="1219200" cy="2263696"/>
          </a:xfrm>
          <a:custGeom>
            <a:avLst/>
            <a:gdLst/>
            <a:ahLst/>
            <a:cxnLst/>
            <a:rect l="l" t="t" r="r" b="b"/>
            <a:pathLst>
              <a:path w="682440" h="1577896">
                <a:moveTo>
                  <a:pt x="0" y="0"/>
                </a:moveTo>
                <a:lnTo>
                  <a:pt x="682440" y="0"/>
                </a:lnTo>
                <a:lnTo>
                  <a:pt x="682440" y="1577896"/>
                </a:lnTo>
                <a:lnTo>
                  <a:pt x="0" y="1577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01C8996-D996-945C-1848-592B6DCAB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8F33F3-A8A5-AD1D-B70D-BD6C4D16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0413EC-81FE-090A-3014-C5294FC0D49C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252118-93B2-A861-273A-07CF12F9395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949F8355-EFCF-76EA-FD5D-17C84879A7E4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3FF4D-F8AE-ABA1-C110-B0B02DEF7BDB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A8EF106A-8570-AB9F-66DB-E85A840C002E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4AB17A0F-733D-D9D2-CE17-FF280C788634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2525F57-F1D1-8675-1D24-77CFFE291804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6B955A-DC34-5F68-9D1F-EC7CC6FF24EF}"/>
              </a:ext>
            </a:extLst>
          </p:cNvPr>
          <p:cNvSpPr txBox="1"/>
          <p:nvPr/>
        </p:nvSpPr>
        <p:spPr>
          <a:xfrm>
            <a:off x="12344400" y="952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BA526687-AA8C-C7CE-69BA-2822593C994C}"/>
              </a:ext>
            </a:extLst>
          </p:cNvPr>
          <p:cNvSpPr txBox="1"/>
          <p:nvPr/>
        </p:nvSpPr>
        <p:spPr>
          <a:xfrm>
            <a:off x="12344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D7C106E8-D5B2-817E-6BCB-4C810F0D2DE2}"/>
              </a:ext>
            </a:extLst>
          </p:cNvPr>
          <p:cNvSpPr txBox="1"/>
          <p:nvPr/>
        </p:nvSpPr>
        <p:spPr>
          <a:xfrm>
            <a:off x="14630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</a:t>
            </a:r>
            <a:r>
              <a:rPr lang="en-GB" sz="2400" noProof="0" dirty="0">
                <a:solidFill>
                  <a:schemeClr val="bg1">
                    <a:lumMod val="8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work</a:t>
            </a:r>
          </a:p>
        </p:txBody>
      </p:sp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0C6EAF3-31A5-7CE0-13EA-1326501D4C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324100"/>
            <a:ext cx="1418958" cy="1418958"/>
          </a:xfrm>
          <a:prstGeom prst="rect">
            <a:avLst/>
          </a:prstGeo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473923E-78AC-6299-4DC4-1214569A6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247900"/>
            <a:ext cx="1460835" cy="1460835"/>
          </a:xfrm>
          <a:prstGeom prst="rect">
            <a:avLst/>
          </a:prstGeom>
        </p:spPr>
      </p:pic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AF6C92A-A700-E25A-2FCA-4181D11745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2324100"/>
            <a:ext cx="1371600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4CCEBC-A225-6BD9-571B-E48F0B95F496}"/>
              </a:ext>
            </a:extLst>
          </p:cNvPr>
          <p:cNvSpPr txBox="1"/>
          <p:nvPr/>
        </p:nvSpPr>
        <p:spPr>
          <a:xfrm>
            <a:off x="1524000" y="293370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noProof="0" dirty="0">
                <a:latin typeface="Inter 1" panose="020B0604020202020204" charset="0"/>
                <a:ea typeface="Inter 1" panose="020B0604020202020204" charset="0"/>
              </a:rPr>
              <a:t>Optimizing</a:t>
            </a:r>
            <a:r>
              <a:rPr lang="en-GB" sz="3200" noProof="0" dirty="0"/>
              <a:t>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2A521-9114-3396-0A0B-8267C8107B7D}"/>
              </a:ext>
            </a:extLst>
          </p:cNvPr>
          <p:cNvSpPr txBox="1"/>
          <p:nvPr/>
        </p:nvSpPr>
        <p:spPr>
          <a:xfrm>
            <a:off x="4038600" y="4076700"/>
            <a:ext cx="3352800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noProof="0" dirty="0"/>
              <a:t> </a:t>
            </a:r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Completion 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30B9B9-4141-5D41-D61D-DF46D52FF492}"/>
              </a:ext>
            </a:extLst>
          </p:cNvPr>
          <p:cNvSpPr txBox="1"/>
          <p:nvPr/>
        </p:nvSpPr>
        <p:spPr>
          <a:xfrm>
            <a:off x="9982200" y="4229100"/>
            <a:ext cx="1066800" cy="40011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>
                <a:latin typeface="Inter 1" panose="020B0604020202020204" charset="0"/>
                <a:ea typeface="Inter 1" panose="020B0604020202020204" charset="0"/>
              </a:rPr>
              <a:t>Cost</a:t>
            </a:r>
            <a:endParaRPr lang="en-GB" sz="2000" b="1" dirty="0">
              <a:latin typeface="Inter 1" panose="020B0604020202020204" charset="0"/>
              <a:ea typeface="Inter 1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BFE8A9-305D-2408-18A7-8474730E99FC}"/>
              </a:ext>
            </a:extLst>
          </p:cNvPr>
          <p:cNvSpPr txBox="1"/>
          <p:nvPr/>
        </p:nvSpPr>
        <p:spPr>
          <a:xfrm>
            <a:off x="7848600" y="300990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And/or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235849-CD33-5F93-5568-535CD9419366}"/>
              </a:ext>
            </a:extLst>
          </p:cNvPr>
          <p:cNvSpPr txBox="1"/>
          <p:nvPr/>
        </p:nvSpPr>
        <p:spPr>
          <a:xfrm>
            <a:off x="11811000" y="300990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While 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2A7C31-5C28-D2EF-C761-9DFDE8346845}"/>
              </a:ext>
            </a:extLst>
          </p:cNvPr>
          <p:cNvSpPr txBox="1"/>
          <p:nvPr/>
        </p:nvSpPr>
        <p:spPr>
          <a:xfrm>
            <a:off x="13335000" y="4229100"/>
            <a:ext cx="3962400" cy="40011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Real world constraints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C808F-495C-4C29-C885-A1CEE5E82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6313A6AB-CD22-2A91-C19F-CDD8D32C595C}"/>
              </a:ext>
            </a:extLst>
          </p:cNvPr>
          <p:cNvSpPr txBox="1"/>
          <p:nvPr/>
        </p:nvSpPr>
        <p:spPr>
          <a:xfrm>
            <a:off x="14377268" y="97155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Research question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00BC320-5225-558E-A85F-8CE2113D0BA7}"/>
              </a:ext>
            </a:extLst>
          </p:cNvPr>
          <p:cNvSpPr/>
          <p:nvPr/>
        </p:nvSpPr>
        <p:spPr>
          <a:xfrm>
            <a:off x="1447800" y="6134100"/>
            <a:ext cx="682440" cy="1577896"/>
          </a:xfrm>
          <a:custGeom>
            <a:avLst/>
            <a:gdLst/>
            <a:ahLst/>
            <a:cxnLst/>
            <a:rect l="l" t="t" r="r" b="b"/>
            <a:pathLst>
              <a:path w="682440" h="1577896">
                <a:moveTo>
                  <a:pt x="0" y="0"/>
                </a:moveTo>
                <a:lnTo>
                  <a:pt x="682440" y="0"/>
                </a:lnTo>
                <a:lnTo>
                  <a:pt x="682440" y="1577896"/>
                </a:lnTo>
                <a:lnTo>
                  <a:pt x="0" y="1577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34B44D-4967-D695-A6CE-C15407FC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46DBD9-A069-0AD0-5EEC-8263919B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6</a:t>
            </a:fld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267A17-4F2B-D9F8-2200-696584A36743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C40BCA-42BB-DA03-D872-729B21D20286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3D241301-626A-8C13-4C9A-0F7438F7C35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6BC90D-D845-098D-B888-A4031979B8F3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E7A0088E-67DA-3918-844F-979F0F8FD799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3FC1C586-BEB4-7473-B30A-5F42BB9EAED2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92D81D5-BBA4-D5F8-C219-BBD303E6E85B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7BC436-E062-B7CC-6C9E-A63E26B9E35F}"/>
              </a:ext>
            </a:extLst>
          </p:cNvPr>
          <p:cNvSpPr txBox="1"/>
          <p:nvPr/>
        </p:nvSpPr>
        <p:spPr>
          <a:xfrm>
            <a:off x="12344400" y="952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1414B567-30F9-4D9D-4CCA-BD2D86237C87}"/>
              </a:ext>
            </a:extLst>
          </p:cNvPr>
          <p:cNvSpPr txBox="1"/>
          <p:nvPr/>
        </p:nvSpPr>
        <p:spPr>
          <a:xfrm>
            <a:off x="12344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F477AE92-AA7E-DA13-1A86-5270608EE975}"/>
              </a:ext>
            </a:extLst>
          </p:cNvPr>
          <p:cNvSpPr txBox="1"/>
          <p:nvPr/>
        </p:nvSpPr>
        <p:spPr>
          <a:xfrm>
            <a:off x="14630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06D2-676A-4F88-A1C1-11BFFFBDED75}"/>
              </a:ext>
            </a:extLst>
          </p:cNvPr>
          <p:cNvSpPr txBox="1"/>
          <p:nvPr/>
        </p:nvSpPr>
        <p:spPr>
          <a:xfrm>
            <a:off x="6629400" y="1943100"/>
            <a:ext cx="4876800" cy="58477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Approximative Methods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FE806B-C39A-05A8-FB09-F2DBC1516176}"/>
              </a:ext>
            </a:extLst>
          </p:cNvPr>
          <p:cNvSpPr txBox="1"/>
          <p:nvPr/>
        </p:nvSpPr>
        <p:spPr>
          <a:xfrm>
            <a:off x="2286000" y="3543300"/>
            <a:ext cx="4876800" cy="58477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/>
              <a:t>Problem</a:t>
            </a:r>
            <a:r>
              <a:rPr lang="fr-FR" sz="3200" dirty="0"/>
              <a:t> </a:t>
            </a:r>
            <a:r>
              <a:rPr lang="fr-FR" sz="3200" dirty="0" err="1"/>
              <a:t>specific</a:t>
            </a:r>
            <a:r>
              <a:rPr lang="fr-FR" sz="3200" dirty="0"/>
              <a:t> (</a:t>
            </a:r>
            <a:r>
              <a:rPr lang="fr-FR" sz="3200" dirty="0" err="1"/>
              <a:t>heuristics</a:t>
            </a:r>
            <a:r>
              <a:rPr lang="fr-FR" sz="3200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C6C4FE-DA90-268F-505A-28597FB592BE}"/>
              </a:ext>
            </a:extLst>
          </p:cNvPr>
          <p:cNvSpPr txBox="1"/>
          <p:nvPr/>
        </p:nvSpPr>
        <p:spPr>
          <a:xfrm>
            <a:off x="10668000" y="3467100"/>
            <a:ext cx="4876800" cy="58477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/>
              <a:t>Meta-heuristics</a:t>
            </a:r>
            <a:endParaRPr lang="fr-FR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B91B81-6F6D-2406-BDEF-B7B8A0CC96F5}"/>
              </a:ext>
            </a:extLst>
          </p:cNvPr>
          <p:cNvSpPr txBox="1"/>
          <p:nvPr/>
        </p:nvSpPr>
        <p:spPr>
          <a:xfrm>
            <a:off x="7391400" y="5143500"/>
            <a:ext cx="4876800" cy="1077218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Nature </a:t>
            </a:r>
            <a:r>
              <a:rPr lang="fr-FR" sz="3200" dirty="0" err="1"/>
              <a:t>inspired</a:t>
            </a:r>
            <a:r>
              <a:rPr lang="fr-FR" sz="3200" dirty="0"/>
              <a:t> </a:t>
            </a:r>
            <a:r>
              <a:rPr lang="fr-FR" sz="3200" dirty="0" err="1"/>
              <a:t>meta-heuristics</a:t>
            </a:r>
            <a:endParaRPr lang="fr-FR" sz="3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2DA81C-8515-BBDC-E944-EBA6FE5B64E8}"/>
              </a:ext>
            </a:extLst>
          </p:cNvPr>
          <p:cNvSpPr txBox="1"/>
          <p:nvPr/>
        </p:nvSpPr>
        <p:spPr>
          <a:xfrm>
            <a:off x="13106400" y="5143500"/>
            <a:ext cx="4876800" cy="1077218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Non-Nature </a:t>
            </a:r>
            <a:r>
              <a:rPr lang="fr-FR" sz="3200" dirty="0" err="1"/>
              <a:t>inspired</a:t>
            </a:r>
            <a:r>
              <a:rPr lang="fr-FR" sz="3200" dirty="0"/>
              <a:t> </a:t>
            </a:r>
            <a:r>
              <a:rPr lang="fr-FR" sz="3200" dirty="0" err="1"/>
              <a:t>meta-heuristics</a:t>
            </a:r>
            <a:endParaRPr lang="fr-FR" sz="3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111042-739E-D0DF-9DF2-2B1521A55819}"/>
              </a:ext>
            </a:extLst>
          </p:cNvPr>
          <p:cNvSpPr txBox="1"/>
          <p:nvPr/>
        </p:nvSpPr>
        <p:spPr>
          <a:xfrm>
            <a:off x="7391400" y="68199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Evolutionary</a:t>
            </a:r>
            <a:r>
              <a:rPr lang="fr-FR" sz="2800" dirty="0"/>
              <a:t> </a:t>
            </a:r>
            <a:r>
              <a:rPr lang="fr-FR" sz="2800" dirty="0" err="1"/>
              <a:t>based</a:t>
            </a:r>
            <a:r>
              <a:rPr lang="fr-FR" sz="2800" dirty="0"/>
              <a:t> algo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0BF764-427A-1368-4D86-AB4F09D2D845}"/>
              </a:ext>
            </a:extLst>
          </p:cNvPr>
          <p:cNvSpPr txBox="1"/>
          <p:nvPr/>
        </p:nvSpPr>
        <p:spPr>
          <a:xfrm>
            <a:off x="7391400" y="7658100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Swarm</a:t>
            </a:r>
            <a:r>
              <a:rPr lang="fr-FR" sz="2800" dirty="0"/>
              <a:t> Intelligence </a:t>
            </a:r>
            <a:r>
              <a:rPr lang="fr-FR" sz="2800" dirty="0" err="1"/>
              <a:t>based</a:t>
            </a:r>
            <a:r>
              <a:rPr lang="fr-FR" sz="2800" dirty="0"/>
              <a:t> algo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5A1A1B-B18D-C2E0-5B72-0ED964AE4938}"/>
              </a:ext>
            </a:extLst>
          </p:cNvPr>
          <p:cNvSpPr txBox="1"/>
          <p:nvPr/>
        </p:nvSpPr>
        <p:spPr>
          <a:xfrm>
            <a:off x="7391400" y="8496300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Physical/</a:t>
            </a:r>
            <a:r>
              <a:rPr lang="fr-FR" sz="2800" dirty="0" err="1"/>
              <a:t>chemical</a:t>
            </a:r>
            <a:r>
              <a:rPr lang="fr-FR" sz="2800" dirty="0"/>
              <a:t> </a:t>
            </a:r>
            <a:r>
              <a:rPr lang="fr-FR" sz="2800" dirty="0" err="1"/>
              <a:t>based</a:t>
            </a:r>
            <a:r>
              <a:rPr lang="fr-FR" sz="2800" dirty="0"/>
              <a:t> algo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AC5CDA-0A60-B2AB-5443-51AF1BCDF7E9}"/>
              </a:ext>
            </a:extLst>
          </p:cNvPr>
          <p:cNvSpPr txBox="1"/>
          <p:nvPr/>
        </p:nvSpPr>
        <p:spPr>
          <a:xfrm>
            <a:off x="13030200" y="68199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Tabu</a:t>
            </a:r>
            <a:r>
              <a:rPr lang="fr-FR" sz="2800" dirty="0"/>
              <a:t> </a:t>
            </a:r>
            <a:r>
              <a:rPr lang="fr-FR" sz="2800" dirty="0" err="1"/>
              <a:t>searchalgo</a:t>
            </a:r>
            <a:endParaRPr lang="fr-FR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D4A4C4-DC0F-807D-A3E7-086B377E64C6}"/>
              </a:ext>
            </a:extLst>
          </p:cNvPr>
          <p:cNvSpPr txBox="1"/>
          <p:nvPr/>
        </p:nvSpPr>
        <p:spPr>
          <a:xfrm>
            <a:off x="13030200" y="77343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Local </a:t>
            </a:r>
            <a:r>
              <a:rPr lang="fr-FR" sz="2800" dirty="0" err="1"/>
              <a:t>search</a:t>
            </a:r>
            <a:endParaRPr lang="fr-FR" sz="2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88B765-BB6F-AC3D-04C0-0A4CF931D2C7}"/>
              </a:ext>
            </a:extLst>
          </p:cNvPr>
          <p:cNvSpPr txBox="1"/>
          <p:nvPr/>
        </p:nvSpPr>
        <p:spPr>
          <a:xfrm>
            <a:off x="13030200" y="84963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Large </a:t>
            </a:r>
            <a:r>
              <a:rPr lang="fr-FR" sz="2800" dirty="0" err="1"/>
              <a:t>neighbourhood</a:t>
            </a:r>
            <a:endParaRPr lang="fr-FR" sz="28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62AC961-FA8B-909E-AB62-12009D12E299}"/>
              </a:ext>
            </a:extLst>
          </p:cNvPr>
          <p:cNvCxnSpPr>
            <a:stCxn id="4" idx="2"/>
            <a:endCxn id="32" idx="0"/>
          </p:cNvCxnSpPr>
          <p:nvPr/>
        </p:nvCxnSpPr>
        <p:spPr>
          <a:xfrm rot="5400000">
            <a:off x="6388388" y="863887"/>
            <a:ext cx="1015425" cy="43434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92A2CBB6-FA64-0E96-1E25-1624998B5C48}"/>
              </a:ext>
            </a:extLst>
          </p:cNvPr>
          <p:cNvCxnSpPr>
            <a:stCxn id="4" idx="2"/>
            <a:endCxn id="33" idx="0"/>
          </p:cNvCxnSpPr>
          <p:nvPr/>
        </p:nvCxnSpPr>
        <p:spPr>
          <a:xfrm rot="16200000" flipH="1">
            <a:off x="10617488" y="978187"/>
            <a:ext cx="939225" cy="4038600"/>
          </a:xfrm>
          <a:prstGeom prst="bentConnector3">
            <a:avLst>
              <a:gd name="adj1" fmla="val 5341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03E623F-F04C-F65F-2728-68203648EB40}"/>
              </a:ext>
            </a:extLst>
          </p:cNvPr>
          <p:cNvCxnSpPr>
            <a:stCxn id="33" idx="2"/>
            <a:endCxn id="35" idx="0"/>
          </p:cNvCxnSpPr>
          <p:nvPr/>
        </p:nvCxnSpPr>
        <p:spPr>
          <a:xfrm rot="16200000" flipH="1">
            <a:off x="13779788" y="3378487"/>
            <a:ext cx="1091625" cy="24384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FC38C4-8353-CADA-083A-751D65CD7E46}"/>
              </a:ext>
            </a:extLst>
          </p:cNvPr>
          <p:cNvCxnSpPr>
            <a:stCxn id="33" idx="2"/>
            <a:endCxn id="34" idx="0"/>
          </p:cNvCxnSpPr>
          <p:nvPr/>
        </p:nvCxnSpPr>
        <p:spPr>
          <a:xfrm rot="5400000">
            <a:off x="10922288" y="2959387"/>
            <a:ext cx="1091625" cy="327660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903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040E2-6FF7-11E4-854D-EF09CB7E2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A58CF16-70D8-2624-C736-CEA35820714F}"/>
              </a:ext>
            </a:extLst>
          </p:cNvPr>
          <p:cNvSpPr txBox="1"/>
          <p:nvPr/>
        </p:nvSpPr>
        <p:spPr>
          <a:xfrm>
            <a:off x="14377268" y="97155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Research question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A764EA-96BB-A67B-CC13-BABD99558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27ADC9-4D57-1FBE-03FB-10B2F330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186728-A9AA-8228-6BD1-AD2CE4F52D0A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AEA169-261A-CB04-3034-D7D9F01F4381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3866C025-B066-4310-AB32-DE2711088864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EFE341-D4A9-7E53-7860-7814DEB60592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24030AC3-67AF-8AC1-C167-E92911B8DAE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8E965AFB-D715-F4FA-8884-6663F1F46CC8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6ADF376-1249-5113-CE2F-6A46F6A302DB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E9BCC8-8463-1252-BDCA-A5FBC9F3F82C}"/>
              </a:ext>
            </a:extLst>
          </p:cNvPr>
          <p:cNvSpPr txBox="1"/>
          <p:nvPr/>
        </p:nvSpPr>
        <p:spPr>
          <a:xfrm>
            <a:off x="12344400" y="952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E5E1DD3C-BA25-A447-6E12-1AE82920935D}"/>
              </a:ext>
            </a:extLst>
          </p:cNvPr>
          <p:cNvSpPr txBox="1"/>
          <p:nvPr/>
        </p:nvSpPr>
        <p:spPr>
          <a:xfrm>
            <a:off x="12344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6D7493C7-23E6-6612-6839-DDA574FCD22B}"/>
              </a:ext>
            </a:extLst>
          </p:cNvPr>
          <p:cNvSpPr txBox="1"/>
          <p:nvPr/>
        </p:nvSpPr>
        <p:spPr>
          <a:xfrm>
            <a:off x="14630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  <p:pic>
        <p:nvPicPr>
          <p:cNvPr id="5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DDCCDA9C-1F3C-0041-A41F-6AE52679F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009900"/>
            <a:ext cx="1066800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87AA91-7023-A8CB-7702-B7442DF7EB55}"/>
              </a:ext>
            </a:extLst>
          </p:cNvPr>
          <p:cNvSpPr txBox="1"/>
          <p:nvPr/>
        </p:nvSpPr>
        <p:spPr>
          <a:xfrm>
            <a:off x="3276600" y="3467100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/>
              <a:t>Not </a:t>
            </a:r>
            <a:r>
              <a:rPr lang="fr-FR" sz="3600" dirty="0" err="1"/>
              <a:t>Prolem</a:t>
            </a:r>
            <a:r>
              <a:rPr lang="fr-FR" sz="3600" dirty="0"/>
              <a:t> </a:t>
            </a:r>
            <a:r>
              <a:rPr lang="fr-FR" sz="3600" dirty="0" err="1"/>
              <a:t>specific</a:t>
            </a:r>
            <a:endParaRPr lang="fr-FR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BBF24-D613-5680-B4D1-5BC23873C593}"/>
              </a:ext>
            </a:extLst>
          </p:cNvPr>
          <p:cNvSpPr txBox="1"/>
          <p:nvPr/>
        </p:nvSpPr>
        <p:spPr>
          <a:xfrm>
            <a:off x="3352800" y="4838700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Scalability</a:t>
            </a:r>
            <a:endParaRPr lang="fr-FR" sz="3600" dirty="0"/>
          </a:p>
        </p:txBody>
      </p:sp>
      <p:pic>
        <p:nvPicPr>
          <p:cNvPr id="11" name="Picture 10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BAF3A9B6-FF6C-3B60-8399-FBEB46BEA8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457700"/>
            <a:ext cx="1066800" cy="1066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A05EC0-825E-B8A9-24DB-37D85718ABBA}"/>
              </a:ext>
            </a:extLst>
          </p:cNvPr>
          <p:cNvSpPr txBox="1"/>
          <p:nvPr/>
        </p:nvSpPr>
        <p:spPr>
          <a:xfrm>
            <a:off x="3352800" y="6286500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Hybridization</a:t>
            </a:r>
            <a:endParaRPr lang="fr-FR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D22A7-5DA9-EF95-1FFE-7BCF264437C2}"/>
              </a:ext>
            </a:extLst>
          </p:cNvPr>
          <p:cNvSpPr txBox="1"/>
          <p:nvPr/>
        </p:nvSpPr>
        <p:spPr>
          <a:xfrm>
            <a:off x="3352800" y="7734300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Flexibility</a:t>
            </a:r>
            <a:r>
              <a:rPr lang="fr-FR" sz="3600" dirty="0"/>
              <a:t> and </a:t>
            </a:r>
            <a:r>
              <a:rPr lang="fr-FR" sz="3600" dirty="0" err="1"/>
              <a:t>adaptability</a:t>
            </a:r>
            <a:endParaRPr lang="fr-FR" sz="3600" dirty="0"/>
          </a:p>
        </p:txBody>
      </p:sp>
      <p:pic>
        <p:nvPicPr>
          <p:cNvPr id="27" name="Picture 26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58CCEFED-1319-84A0-7162-B19B582A4D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829300"/>
            <a:ext cx="1066800" cy="1066800"/>
          </a:xfrm>
          <a:prstGeom prst="rect">
            <a:avLst/>
          </a:prstGeom>
        </p:spPr>
      </p:pic>
      <p:pic>
        <p:nvPicPr>
          <p:cNvPr id="28" name="Picture 27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8DC86DC3-6F04-2862-30B4-84E4ED1D9C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7277100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99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47A7A-E1EB-1518-0F9F-1EF1687E4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319A8C-A591-C851-896A-DA9D51C397AE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4CE00E8-4C9F-7961-2CC9-B6A531BD3209}"/>
              </a:ext>
            </a:extLst>
          </p:cNvPr>
          <p:cNvSpPr/>
          <p:nvPr/>
        </p:nvSpPr>
        <p:spPr>
          <a:xfrm>
            <a:off x="-152400" y="4381500"/>
            <a:ext cx="1828707" cy="2040399"/>
          </a:xfrm>
          <a:custGeom>
            <a:avLst/>
            <a:gdLst/>
            <a:ahLst/>
            <a:cxnLst/>
            <a:rect l="l" t="t" r="r" b="b"/>
            <a:pathLst>
              <a:path w="1828707" h="2040399">
                <a:moveTo>
                  <a:pt x="0" y="0"/>
                </a:moveTo>
                <a:lnTo>
                  <a:pt x="1828707" y="0"/>
                </a:lnTo>
                <a:lnTo>
                  <a:pt x="1828707" y="2040399"/>
                </a:lnTo>
                <a:lnTo>
                  <a:pt x="0" y="2040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F59DC-E38B-2123-1635-F94F8CAB4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0DB51-CF9D-5AF8-8633-2EBB49A54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8</a:t>
            </a:fld>
            <a:endParaRPr lang="en-GB" noProof="0" dirty="0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46C7AB2F-C517-507E-92DC-269875427F74}"/>
              </a:ext>
            </a:extLst>
          </p:cNvPr>
          <p:cNvSpPr txBox="1"/>
          <p:nvPr/>
        </p:nvSpPr>
        <p:spPr>
          <a:xfrm>
            <a:off x="12420600" y="952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sym typeface="Anton"/>
              </a:rPr>
              <a:t>Why GA ?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8F068A6F-DB7F-14C5-D4EC-46F75436329E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</a:t>
            </a:r>
            <a:endParaRPr lang="en-GB" sz="2400" noProof="0" dirty="0">
              <a:solidFill>
                <a:schemeClr val="bg1">
                  <a:lumMod val="95000"/>
                </a:schemeClr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8D2921-3B60-7DB2-203C-DF2655E77706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D82C8C33-26DE-EE86-5A7D-7F9B2F12A67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F388CA-5053-FBD5-8FC2-9D503FA3435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3FF06CFA-7913-7CE4-8B1E-40C853C2DF6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95559A38-ADBE-07DC-2788-82B0217D372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E71BB66F-BC15-E10F-BD78-25B7087D4E79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C4F04A1-A529-228F-C42A-CF4DAE7B1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624197"/>
              </p:ext>
            </p:extLst>
          </p:nvPr>
        </p:nvGraphicFramePr>
        <p:xfrm>
          <a:off x="1828800" y="1638300"/>
          <a:ext cx="15468600" cy="7529112"/>
        </p:xfrm>
        <a:graphic>
          <a:graphicData uri="http://schemas.openxmlformats.org/drawingml/2006/table">
            <a:tbl>
              <a:tblPr/>
              <a:tblGrid>
                <a:gridCol w="6084805">
                  <a:extLst>
                    <a:ext uri="{9D8B030D-6E8A-4147-A177-3AD203B41FA5}">
                      <a16:colId xmlns:a16="http://schemas.microsoft.com/office/drawing/2014/main" val="3187102433"/>
                    </a:ext>
                  </a:extLst>
                </a:gridCol>
                <a:gridCol w="4227595">
                  <a:extLst>
                    <a:ext uri="{9D8B030D-6E8A-4147-A177-3AD203B41FA5}">
                      <a16:colId xmlns:a16="http://schemas.microsoft.com/office/drawing/2014/main" val="895479117"/>
                    </a:ext>
                  </a:extLst>
                </a:gridCol>
                <a:gridCol w="5156200">
                  <a:extLst>
                    <a:ext uri="{9D8B030D-6E8A-4147-A177-3AD203B41FA5}">
                      <a16:colId xmlns:a16="http://schemas.microsoft.com/office/drawing/2014/main" val="4210580033"/>
                    </a:ext>
                  </a:extLst>
                </a:gridCol>
              </a:tblGrid>
              <a:tr h="2550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Article Name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Objective Function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Method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733820"/>
                  </a:ext>
                </a:extLst>
              </a:tr>
              <a:tr h="856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 err="1">
                          <a:effectLst/>
                        </a:rPr>
                        <a:t>Chargui</a:t>
                      </a:r>
                      <a:r>
                        <a:rPr lang="en-GB" sz="1800" b="1" noProof="0" dirty="0">
                          <a:effectLst/>
                        </a:rPr>
                        <a:t>, et al. (2019) Truck Scheduling in a Rail–Road PI cross-dock Considering Energy Consumption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energy consumption + vehicle costs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Hybrid metaheuristic (Variable </a:t>
                      </a:r>
                      <a:r>
                        <a:rPr lang="en-GB" sz="1800" noProof="0" dirty="0" err="1">
                          <a:effectLst/>
                        </a:rPr>
                        <a:t>Neighborhood</a:t>
                      </a:r>
                      <a:r>
                        <a:rPr lang="en-GB" sz="1800" noProof="0" dirty="0">
                          <a:effectLst/>
                        </a:rPr>
                        <a:t> Search+ TS(SA))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359552"/>
                  </a:ext>
                </a:extLst>
              </a:tr>
              <a:tr h="10592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Shahram, et al. (2019)Trucks scheduling in cross-docking with energy consumption consideration and trucks queuing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costs of holding products in a cross-dock + energy consumption of forklift in a cross-doc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Multi objective imperialist competitive algorithm (MOICA) + multi objective grey wolf optimizer (MOGWO)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704601"/>
                  </a:ext>
                </a:extLst>
              </a:tr>
              <a:tr h="12618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 err="1">
                          <a:effectLst/>
                        </a:rPr>
                        <a:t>Aberka</a:t>
                      </a:r>
                      <a:r>
                        <a:rPr lang="en-GB" sz="1800" b="1" noProof="0" dirty="0">
                          <a:effectLst/>
                        </a:rPr>
                        <a:t>, et al. (2024) Sustainable Multi-Objective Truck Scheduling in a Rail-Road Physical Internet Cross-Docking Hub with Internal Storage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storage cost and energy </a:t>
                      </a:r>
                      <a:r>
                        <a:rPr lang="en-GB" sz="1800" noProof="0" dirty="0" err="1">
                          <a:effectLst/>
                        </a:rPr>
                        <a:t>consuption</a:t>
                      </a:r>
                      <a:endParaRPr lang="en-GB" sz="1800" noProof="0" dirty="0">
                        <a:effectLst/>
                      </a:endParaRP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Multi-objective Mixed Integer Programming Model (MO MIP) SEPLEX (exact method)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85255"/>
                  </a:ext>
                </a:extLst>
              </a:tr>
              <a:tr h="856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Madani-Isfahani, et al. (2014), Multiple cross-docks scheduling using two meta-heuristic algorithms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operation time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Simulated Annealing(SA) + Firefly Algorithm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753184"/>
                  </a:ext>
                </a:extLst>
              </a:tr>
              <a:tr h="856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Yu, et al. (2021), Hybrid GA Truck Scheduling and Product Routing on the Cross-Docking System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completion time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Hybrid GA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510161"/>
                  </a:ext>
                </a:extLst>
              </a:tr>
              <a:tr h="12618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 err="1">
                          <a:effectLst/>
                        </a:rPr>
                        <a:t>Mohtashami.A</a:t>
                      </a:r>
                      <a:r>
                        <a:rPr lang="en-GB" sz="1800" b="1" noProof="0" dirty="0">
                          <a:effectLst/>
                        </a:rPr>
                        <a:t> (2015) Scheduling Trucks in Cross Docking Systems with Temporary Storage and Repetitive Pattern for Shipping Trucks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completion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Genetic Algorithm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491576"/>
                  </a:ext>
                </a:extLst>
              </a:tr>
              <a:tr h="10592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Maxim A. </a:t>
                      </a:r>
                      <a:r>
                        <a:rPr lang="en-GB" sz="1800" b="1" noProof="0" dirty="0" err="1">
                          <a:effectLst/>
                        </a:rPr>
                        <a:t>Dulebenets</a:t>
                      </a:r>
                      <a:r>
                        <a:rPr lang="en-GB" sz="1800" b="1" noProof="0" dirty="0">
                          <a:effectLst/>
                        </a:rPr>
                        <a:t> (2018), A Diploid Evolutionary Algorithm for Sustainable Truck Scheduling at a Cross-Docking Facility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total cost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Evolutionary Algorithm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65477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7003EE8D-E90B-B613-51C9-AF43D421EC5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77463" y="3238498"/>
            <a:ext cx="15259863" cy="76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noProof="0" dirty="0"/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1C507C4A-59C7-5ED5-35AD-6EA091CB8B6D}"/>
              </a:ext>
            </a:extLst>
          </p:cNvPr>
          <p:cNvSpPr txBox="1"/>
          <p:nvPr/>
        </p:nvSpPr>
        <p:spPr>
          <a:xfrm>
            <a:off x="14630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2653746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48079" t="-11945" r="-52618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" name="AutoShape 3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87D3E8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AutoShape 4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4421469" y="4225583"/>
            <a:ext cx="9445063" cy="1835835"/>
            <a:chOff x="0" y="0"/>
            <a:chExt cx="12593417" cy="2447780"/>
          </a:xfrm>
        </p:grpSpPr>
        <p:sp>
          <p:nvSpPr>
            <p:cNvPr id="6" name="TextBox 6"/>
            <p:cNvSpPr txBox="1"/>
            <p:nvPr/>
          </p:nvSpPr>
          <p:spPr>
            <a:xfrm>
              <a:off x="729995" y="1858754"/>
              <a:ext cx="11133427" cy="589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9"/>
                </a:lnSpc>
              </a:pPr>
              <a:endParaRPr lang="en-GB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825"/>
              <a:ext cx="12593417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187"/>
                </a:lnSpc>
              </a:pPr>
              <a:r>
                <a:rPr lang="en-GB" sz="6187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Genetic Algorithm</a:t>
              </a:r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8D1A07-60CB-F7D7-C3E2-39495AAC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E1DE2E-FC62-9118-374D-61A682CF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9</a:t>
            </a:fld>
            <a:endParaRPr lang="en-GB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2267</TotalTime>
  <Words>5094</Words>
  <Application>Microsoft Office PowerPoint</Application>
  <PresentationFormat>Personnalisé</PresentationFormat>
  <Paragraphs>1283</Paragraphs>
  <Slides>42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42</vt:i4>
      </vt:variant>
    </vt:vector>
  </HeadingPairs>
  <TitlesOfParts>
    <vt:vector size="61" baseType="lpstr">
      <vt:lpstr>Inter 1 Medium</vt:lpstr>
      <vt:lpstr>Consolas</vt:lpstr>
      <vt:lpstr>Wingdings</vt:lpstr>
      <vt:lpstr>Calibri</vt:lpstr>
      <vt:lpstr>Inter 2</vt:lpstr>
      <vt:lpstr>Aptos Display</vt:lpstr>
      <vt:lpstr>Open Sans</vt:lpstr>
      <vt:lpstr>Aptos</vt:lpstr>
      <vt:lpstr>Inter 1</vt:lpstr>
      <vt:lpstr>Cambria Math</vt:lpstr>
      <vt:lpstr>Arial</vt:lpstr>
      <vt:lpstr>Open Sans Bold</vt:lpstr>
      <vt:lpstr>Inter 2 Bold</vt:lpstr>
      <vt:lpstr>Anton</vt:lpstr>
      <vt:lpstr>Inter 1 Bold</vt:lpstr>
      <vt:lpstr>Give You Glory</vt:lpstr>
      <vt:lpstr>Calibri Light</vt:lpstr>
      <vt:lpstr>Custom Design</vt:lpstr>
      <vt:lpstr>Retrospect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Taieb 3</dc:title>
  <dc:creator>Taieb</dc:creator>
  <cp:lastModifiedBy>Taieb</cp:lastModifiedBy>
  <cp:revision>109</cp:revision>
  <dcterms:created xsi:type="dcterms:W3CDTF">2006-08-16T00:00:00Z</dcterms:created>
  <dcterms:modified xsi:type="dcterms:W3CDTF">2025-12-17T15:45:01Z</dcterms:modified>
  <dc:identifier>DAG6QOOhEjs</dc:identifier>
</cp:coreProperties>
</file>